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1"/>
  </p:notesMasterIdLst>
  <p:sldIdLst>
    <p:sldId id="295" r:id="rId7"/>
    <p:sldId id="282" r:id="rId8"/>
    <p:sldId id="284" r:id="rId9"/>
    <p:sldId id="285" r:id="rId10"/>
    <p:sldId id="272" r:id="rId11"/>
    <p:sldId id="308" r:id="rId12"/>
    <p:sldId id="269" r:id="rId13"/>
    <p:sldId id="305" r:id="rId14"/>
    <p:sldId id="309" r:id="rId15"/>
    <p:sldId id="270" r:id="rId16"/>
    <p:sldId id="310" r:id="rId17"/>
    <p:sldId id="311" r:id="rId18"/>
    <p:sldId id="286" r:id="rId19"/>
    <p:sldId id="316" r:id="rId20"/>
    <p:sldId id="303" r:id="rId21"/>
    <p:sldId id="315" r:id="rId22"/>
    <p:sldId id="313" r:id="rId23"/>
    <p:sldId id="287" r:id="rId24"/>
    <p:sldId id="271" r:id="rId25"/>
    <p:sldId id="298" r:id="rId26"/>
    <p:sldId id="262" r:id="rId27"/>
    <p:sldId id="268" r:id="rId28"/>
    <p:sldId id="273" r:id="rId29"/>
    <p:sldId id="281" r:id="rId30"/>
    <p:sldId id="274" r:id="rId31"/>
    <p:sldId id="312" r:id="rId32"/>
    <p:sldId id="297" r:id="rId33"/>
    <p:sldId id="289" r:id="rId34"/>
    <p:sldId id="300" r:id="rId35"/>
    <p:sldId id="314" r:id="rId36"/>
    <p:sldId id="318" r:id="rId37"/>
    <p:sldId id="299" r:id="rId38"/>
    <p:sldId id="292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EDEDE"/>
    <a:srgbClr val="D9D9D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0" autoAdjust="0"/>
    <p:restoredTop sz="85733" autoAdjust="0"/>
  </p:normalViewPr>
  <p:slideViewPr>
    <p:cSldViewPr>
      <p:cViewPr>
        <p:scale>
          <a:sx n="60" d="100"/>
          <a:sy n="60" d="100"/>
        </p:scale>
        <p:origin x="-10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DFD23-AE71-493F-B29C-96F35ED47246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F363-9E8F-42F0-A4D6-183AE4DC0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F363-9E8F-42F0-A4D6-183AE4DC0EB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95CE-3CEE-49F8-9B84-6DE9C2316326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9617-5BC7-469E-B018-099C2F2B2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DE78-F509-45F9-8CED-A2E9EBA16C6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F590-011C-43FD-B04A-08F9D9F56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E7D5-1587-4728-9797-333F9EBD8644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61C9-3BA1-4C5F-AB32-848E81308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FBF1-B1CE-4382-A563-9F2992ECD438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F69B-D987-4E9B-B86F-A09F973FA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A084-7220-415F-A3B3-DDF7D833AAD5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BC06-3120-4D62-95B8-64C0FB12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5E9A-DB8F-495C-A306-5A656772FB02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3B98-EC3B-40D8-85DF-5C31221A2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540-A2E2-445C-96B1-2FAD8E72B81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1B2B-49ED-4A63-A7AD-96E33E27F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6E65-1841-49C6-86AE-D6B261424337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2737-D837-499E-B17D-B131C19B1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FE02-42CB-4CF3-AB7D-C32797B3C06F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D08D-2C7B-4729-ABEC-3FEE9FDFE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1578-DFF3-405C-A73E-956C7C4FE00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5CDF-0217-4B01-B0C0-C6D0B41A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3EA2-9578-480C-8072-7A80FB622EE0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87AA-8511-4474-86D5-6ED85076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19EEE3-3257-4E7E-9A35-9865F903AC20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09F2-A310-4A05-A7A6-D9688F598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12166-0438-48F9-801D-84EB5EE70C10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09924-8B86-413E-B353-34040C5CB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C7A38-30F5-43CD-9181-494CF0BF6F85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55099-D281-4F8B-B633-7B3844CFC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212C06-2C49-48F0-AAF0-24E4548F02C1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63E59-1E68-4D12-B47A-A6766AAD2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6EEE5-DED4-4FA7-8A13-2436B0FE7544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D32A-2935-407C-9CA1-78600CD23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FB45A-16A5-412F-81F4-52C65E3E845C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C0847-3F61-497E-A6C3-659FC600F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C6C87-283D-4B11-A883-8A39FFFD6B25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6AB4-2BF0-4780-A6FA-0A970184E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A25152-9938-45B5-8A07-9D74664D83FE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1E9A5-CB1E-4A60-BDB1-74FF97860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07D64-DB20-47D0-ACD7-CEE1184AB216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80DD-B612-429F-9BA7-086243E26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9208D-4084-4601-838A-DC119CE25AB1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3E58-E57E-4EFE-A9E1-E5F214F6F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7AB7D-0573-478C-991F-029D7FD9F20C}" type="datetime1">
              <a:rPr lang="en-US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3A529-4074-4959-A2CD-692354D0C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535-06 MTC_PPT_INT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SI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6535-06 MTC_PPT_LOGO-LEF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4958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6535-06 MTC_PPT_GR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0" y="1295400"/>
            <a:ext cx="3200400" cy="381000"/>
          </a:xfrm>
          <a:prstGeom prst="rect">
            <a:avLst/>
          </a:prstGeom>
        </p:spPr>
        <p:txBody>
          <a:bodyPr wrap="none"/>
          <a:lstStyle>
            <a:lvl1pPr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048000" y="16002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u="sng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048000" y="21336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048000" y="24384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48000" y="3886200"/>
            <a:ext cx="3200400" cy="381000"/>
          </a:xfrm>
          <a:prstGeom prst="rect">
            <a:avLst/>
          </a:prstGeom>
        </p:spPr>
        <p:txBody>
          <a:bodyPr wrap="none"/>
          <a:lstStyle>
            <a:lvl1pPr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048000" y="41910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u="sng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048000" y="47244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048000" y="50292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48000" y="55626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3048000" y="5867400"/>
            <a:ext cx="3200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None/>
              <a:defRPr sz="1800" b="0" i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6535-06 MTC_PPT_GR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4958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4958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5258-B562-4DD7-81D0-1D5C5080BBB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3/5/2013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2323-D106-421B-BF41-C35547E0C345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AB00E-8E9A-4B63-885F-E02C36DAFFD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4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137BA-5007-4ED9-869E-E3598025E4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E8AD00-1F3C-4E2D-ACDE-84B68C18FB83}" type="datetime1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3/5/2013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A1BAE2-5A3D-4420-A175-DC93B2674797}" type="slidenum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omentumagencyadvisors.com/blog/" TargetMode="External"/><Relationship Id="rId2" Type="http://schemas.openxmlformats.org/officeDocument/2006/relationships/hyperlink" Target="http://www.youtube.com/user/momentumadvisor" TargetMode="Externa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hbr.org/2012/06/leadership-is-a-conversation/ar/1" TargetMode="External"/><Relationship Id="rId4" Type="http://schemas.openxmlformats.org/officeDocument/2006/relationships/hyperlink" Target="http://www.inc.com/kevin-ryan/kevin-ryan-how-gilt-groupe-recruits-top-talen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enn Towle Portrait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6401514" cy="4266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Welcome to the webinar:  </a:t>
            </a:r>
          </a:p>
          <a:p>
            <a:pPr algn="ctr"/>
            <a:r>
              <a:rPr lang="en-US" sz="4800" dirty="0" smtClean="0"/>
              <a:t>Agency Operations, a POV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4384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with</a:t>
            </a:r>
          </a:p>
          <a:p>
            <a:pPr algn="ctr"/>
            <a:r>
              <a:rPr lang="en-US" sz="4800" dirty="0" smtClean="0"/>
              <a:t>Glenn</a:t>
            </a:r>
          </a:p>
          <a:p>
            <a:pPr algn="ctr"/>
            <a:r>
              <a:rPr lang="en-US" sz="4800" dirty="0" smtClean="0"/>
              <a:t>Towle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iness Manager vid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070109" cy="609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54102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www.youtube.com/user/momentumadvisor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</a:rPr>
              <a:t>Go ahead, work “in” your business:</a:t>
            </a:r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2133600"/>
            <a:ext cx="2240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Creative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505200"/>
            <a:ext cx="1776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Media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800600"/>
            <a:ext cx="3558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Client Service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</a:rPr>
              <a:t>An</a:t>
            </a:r>
          </a:p>
          <a:p>
            <a:pPr algn="ctr"/>
            <a:r>
              <a:rPr lang="en-US" sz="7200" b="1" dirty="0" smtClean="0">
                <a:solidFill>
                  <a:prstClr val="white"/>
                </a:solidFill>
              </a:rPr>
              <a:t>Empowered Culture</a:t>
            </a:r>
            <a:endParaRPr lang="en-US" sz="7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631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1336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</a:rPr>
              <a:t>A Culture of Empowerment</a:t>
            </a:r>
            <a:endParaRPr lang="en-US" sz="7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191000" cy="63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53000" y="685800"/>
            <a:ext cx="3734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Motivation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209800"/>
            <a:ext cx="2799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Autonomy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429000"/>
            <a:ext cx="2242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Mastery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4648200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Purpose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prstClr val="white"/>
                </a:solidFill>
              </a:rPr>
              <a:t>Define the Culture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57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</a:rPr>
              <a:t>Values Statements</a:t>
            </a:r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81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</a:rPr>
              <a:t>Role Statement</a:t>
            </a:r>
            <a:endParaRPr lang="en-US" sz="4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0"/>
            <a:ext cx="573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role is to create opportunities for others.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334000"/>
            <a:ext cx="173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Partner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334000"/>
            <a:ext cx="113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334000"/>
            <a:ext cx="102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CFO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85800"/>
            <a:ext cx="2746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Glenn Towle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92" y="0"/>
            <a:ext cx="9160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towle\Desktop\kevin-ryan-how-gilt-groupe-recr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6172200" cy="648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"/>
            <a:ext cx="441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90" y="0"/>
            <a:ext cx="9152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84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19600" y="533400"/>
            <a:ext cx="45161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Interpersonal Conversation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295400"/>
            <a:ext cx="1524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Intimacy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981200"/>
            <a:ext cx="2047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Interactivity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743200"/>
            <a:ext cx="1579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Inclusion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505200"/>
            <a:ext cx="2278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Intentionality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0962"/>
            <a:ext cx="4419600" cy="675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iness Manager video.png"/>
          <p:cNvPicPr>
            <a:picLocks noChangeAspect="1"/>
          </p:cNvPicPr>
          <p:nvPr/>
        </p:nvPicPr>
        <p:blipFill>
          <a:blip r:embed="rId3" cstate="print"/>
          <a:srcRect b="8750"/>
          <a:stretch>
            <a:fillRect/>
          </a:stretch>
        </p:blipFill>
        <p:spPr>
          <a:xfrm>
            <a:off x="0" y="152400"/>
            <a:ext cx="9070109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5715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www.youtube.com/user/momentumadvisor</a:t>
            </a:r>
            <a:endParaRPr lang="en-US" sz="3200" b="1" dirty="0"/>
          </a:p>
        </p:txBody>
      </p:sp>
      <p:pic>
        <p:nvPicPr>
          <p:cNvPr id="4" name="Picture 3" descr="Performance dev.png"/>
          <p:cNvPicPr>
            <a:picLocks noChangeAspect="1"/>
          </p:cNvPicPr>
          <p:nvPr/>
        </p:nvPicPr>
        <p:blipFill>
          <a:blip r:embed="rId4" cstate="print"/>
          <a:srcRect l="1639" b="53703"/>
          <a:stretch>
            <a:fillRect/>
          </a:stretch>
        </p:blipFill>
        <p:spPr>
          <a:xfrm>
            <a:off x="0" y="2895600"/>
            <a:ext cx="91440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3810000"/>
            <a:ext cx="609600" cy="152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153400" cy="601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7290"/>
            <a:ext cx="4572000" cy="662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77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0300"/>
            <a:ext cx="9144000" cy="20574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507" name="Picture 2" descr="GTC_momentum_logo_4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2676525"/>
            <a:ext cx="7524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43000" y="47244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Gotham-Book" charset="0"/>
                <a:ea typeface="ＭＳ Ｐゴシック" pitchFamily="34" charset="-128"/>
              </a:rPr>
              <a:t>MomentumAgencyAdvisors.com 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37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</a:rPr>
              <a:t>Empowerment</a:t>
            </a:r>
            <a:endParaRPr lang="en-US" sz="8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133600"/>
            <a:ext cx="291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</a:rPr>
              <a:t>Initiative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505200"/>
            <a:ext cx="45040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</a:rPr>
              <a:t>Responsibility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800600"/>
            <a:ext cx="46373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</a:rPr>
              <a:t>Accountability</a:t>
            </a:r>
            <a:endParaRPr lang="en-US" sz="6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3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</a:rPr>
              <a:t>Open Book Management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1828800"/>
            <a:ext cx="3671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Time Involved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71800"/>
            <a:ext cx="3111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Don’t Get It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4191000"/>
            <a:ext cx="24784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Exposure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410200"/>
            <a:ext cx="3954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</a:rPr>
              <a:t>Where’s Mine?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64"/>
            <a:ext cx="4876800" cy="686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75238" y="1600200"/>
            <a:ext cx="360098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You </a:t>
            </a:r>
          </a:p>
          <a:p>
            <a:pPr algn="ctr"/>
            <a:r>
              <a:rPr lang="en-US" sz="4400" dirty="0" smtClean="0"/>
              <a:t>are the source </a:t>
            </a:r>
          </a:p>
          <a:p>
            <a:pPr algn="ctr"/>
            <a:r>
              <a:rPr lang="en-US" sz="4400" dirty="0" smtClean="0"/>
              <a:t>of the change </a:t>
            </a:r>
          </a:p>
          <a:p>
            <a:pPr algn="ctr"/>
            <a:r>
              <a:rPr lang="en-US" sz="4400" dirty="0" smtClean="0"/>
              <a:t>you seek.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0300"/>
            <a:ext cx="9144000" cy="20574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507" name="Picture 2" descr="GTC_momentum_logo_4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2676525"/>
            <a:ext cx="7524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" y="46482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Gotham-Book" charset="0"/>
                <a:ea typeface="ＭＳ Ｐゴシック" pitchFamily="34" charset="-128"/>
              </a:rPr>
              <a:t>MomentumAgencyAdvisors.com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5410200"/>
            <a:ext cx="217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</a:rPr>
              <a:t>GlennTowle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066800"/>
            <a:ext cx="6135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gtowle@momentumagencyadvisors.com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0" y="102584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Resources: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E Myth Revisited, by Michael E.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Gerber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hlinkClick r:id="rId2"/>
              </a:rPr>
              <a:t>www.youtube.com/user/momentumadvisor</a:t>
            </a:r>
            <a:endParaRPr lang="en-US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hlinkClick r:id="rId3"/>
              </a:rPr>
              <a:t>http://momentumagencyadvisors.com/blog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Drive, by Daniel Pink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Good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To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Great, by Jim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Collins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Inc. Magazine Online – Kevin Ryan of Gilt Group,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www.inc.com/kevin-ryan/kevin-ryan-how-gilt-groupe-recruits-top-talent.html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Abolishing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 Appraisals, by 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Mary Jenkins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Harvard Business Review, June 2012:  Leadership Is a Conversation, by 	Boris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Groysberg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Michael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Slind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://hbr.org/2012/06/leadership-is-a-conversation/ar/1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Help Them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Grow or Watch Them Go, by Beverly Kaye &amp; Julie Winkle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Giulioni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Catalytic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Coaching, by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Garold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Markle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 Conversations, by Christopher D.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Lee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Open Book Management, by John Case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pitchFamily="34" charset="0"/>
              </a:rPr>
              <a:t>http://greatgame.com/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37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Empowerment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3124200" y="2133600"/>
            <a:ext cx="291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Initiative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505200"/>
            <a:ext cx="45040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Responsibility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4800600"/>
            <a:ext cx="46373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Accountability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422344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24400" y="17526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Work “on”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business,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not “in” the business.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69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Owners working “on” the business: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133600"/>
            <a:ext cx="4022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Strategic Vision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505200"/>
            <a:ext cx="4517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Company Culture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800600"/>
            <a:ext cx="3996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Build the Team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46861" y="914400"/>
            <a:ext cx="117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Agency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Mgmt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101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69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Owners working “on” the business: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133600"/>
            <a:ext cx="4022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Strategic Vision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505200"/>
            <a:ext cx="4517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Company Culture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4800600"/>
            <a:ext cx="3903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Build the Team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248</Words>
  <Application>Microsoft Office PowerPoint</Application>
  <PresentationFormat>On-screen Show (4:3)</PresentationFormat>
  <Paragraphs>113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1_Office Theme</vt:lpstr>
      <vt:lpstr>2_Office Theme</vt:lpstr>
      <vt:lpstr>3_Office Theme</vt:lpstr>
      <vt:lpstr>4_Office Theme</vt:lpstr>
      <vt:lpstr>5_Office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Towle</dc:creator>
  <cp:lastModifiedBy>Glenn Towle</cp:lastModifiedBy>
  <cp:revision>259</cp:revision>
  <dcterms:created xsi:type="dcterms:W3CDTF">2012-09-21T13:49:03Z</dcterms:created>
  <dcterms:modified xsi:type="dcterms:W3CDTF">2013-03-05T15:31:21Z</dcterms:modified>
</cp:coreProperties>
</file>