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media/audio1.bin" ContentType="audio/unknown"/>
  <Override PartName="/ppt/notesSlides/notesSlide6.xml" ContentType="application/vnd.openxmlformats-officedocument.presentationml.notes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Default Extension="wmf" ContentType="image/x-wmf"/>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9" r:id="rId1"/>
  </p:sldMasterIdLst>
  <p:notesMasterIdLst>
    <p:notesMasterId r:id="rId20"/>
  </p:notesMasterIdLst>
  <p:handoutMasterIdLst>
    <p:handoutMasterId r:id="rId21"/>
  </p:handoutMasterIdLst>
  <p:sldIdLst>
    <p:sldId id="257" r:id="rId2"/>
    <p:sldId id="259" r:id="rId3"/>
    <p:sldId id="260" r:id="rId4"/>
    <p:sldId id="261" r:id="rId5"/>
    <p:sldId id="343" r:id="rId6"/>
    <p:sldId id="340" r:id="rId7"/>
    <p:sldId id="347" r:id="rId8"/>
    <p:sldId id="348" r:id="rId9"/>
    <p:sldId id="349" r:id="rId10"/>
    <p:sldId id="341" r:id="rId11"/>
    <p:sldId id="350" r:id="rId12"/>
    <p:sldId id="351" r:id="rId13"/>
    <p:sldId id="352" r:id="rId14"/>
    <p:sldId id="342" r:id="rId15"/>
    <p:sldId id="346" r:id="rId16"/>
    <p:sldId id="339" r:id="rId17"/>
    <p:sldId id="307" r:id="rId18"/>
    <p:sldId id="337" r:id="rId19"/>
  </p:sldIdLst>
  <p:sldSz cx="9144000" cy="6858000" type="screen4x3"/>
  <p:notesSz cx="7315200" cy="9601200"/>
  <p:defaultTextStyle>
    <a:defPPr>
      <a:defRPr lang="en-US"/>
    </a:defPPr>
    <a:lvl1pPr algn="l" rtl="0" eaLnBrk="0" fontAlgn="base" hangingPunct="0">
      <a:spcBef>
        <a:spcPct val="0"/>
      </a:spcBef>
      <a:spcAft>
        <a:spcPct val="0"/>
      </a:spcAft>
      <a:defRPr b="1"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b="1"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b="1"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b="1"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b="1" kern="1200">
        <a:solidFill>
          <a:schemeClr val="tx1"/>
        </a:solidFill>
        <a:latin typeface="Verdana" pitchFamily="34" charset="0"/>
        <a:ea typeface="+mn-ea"/>
        <a:cs typeface="+mn-cs"/>
      </a:defRPr>
    </a:lvl5pPr>
    <a:lvl6pPr marL="2286000" algn="l" defTabSz="914400" rtl="0" eaLnBrk="1" latinLnBrk="0" hangingPunct="1">
      <a:defRPr b="1" kern="1200">
        <a:solidFill>
          <a:schemeClr val="tx1"/>
        </a:solidFill>
        <a:latin typeface="Verdana" pitchFamily="34" charset="0"/>
        <a:ea typeface="+mn-ea"/>
        <a:cs typeface="+mn-cs"/>
      </a:defRPr>
    </a:lvl6pPr>
    <a:lvl7pPr marL="2743200" algn="l" defTabSz="914400" rtl="0" eaLnBrk="1" latinLnBrk="0" hangingPunct="1">
      <a:defRPr b="1" kern="1200">
        <a:solidFill>
          <a:schemeClr val="tx1"/>
        </a:solidFill>
        <a:latin typeface="Verdana" pitchFamily="34" charset="0"/>
        <a:ea typeface="+mn-ea"/>
        <a:cs typeface="+mn-cs"/>
      </a:defRPr>
    </a:lvl7pPr>
    <a:lvl8pPr marL="3200400" algn="l" defTabSz="914400" rtl="0" eaLnBrk="1" latinLnBrk="0" hangingPunct="1">
      <a:defRPr b="1" kern="1200">
        <a:solidFill>
          <a:schemeClr val="tx1"/>
        </a:solidFill>
        <a:latin typeface="Verdana" pitchFamily="34" charset="0"/>
        <a:ea typeface="+mn-ea"/>
        <a:cs typeface="+mn-cs"/>
      </a:defRPr>
    </a:lvl8pPr>
    <a:lvl9pPr marL="3657600" algn="l" defTabSz="914400" rtl="0" eaLnBrk="1" latinLnBrk="0" hangingPunct="1">
      <a:defRPr b="1"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srgbClr val="FF0000"/>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0099CC"/>
    <a:srgbClr val="33CCCC"/>
    <a:srgbClr val="FFFF66"/>
    <a:srgbClr val="FFFFCC"/>
    <a:srgbClr val="000080"/>
    <a:srgbClr val="FFFFFF"/>
    <a:srgbClr val="FF0000"/>
    <a:srgbClr val="2F6EA7"/>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4216" autoAdjust="0"/>
    <p:restoredTop sz="59218" autoAdjust="0"/>
  </p:normalViewPr>
  <p:slideViewPr>
    <p:cSldViewPr snapToGrid="0">
      <p:cViewPr>
        <p:scale>
          <a:sx n="100" d="100"/>
          <a:sy n="100" d="100"/>
        </p:scale>
        <p:origin x="-496" y="16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2298" y="-96"/>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5902" tIns="47951" rIns="95902" bIns="47951" numCol="1" anchor="t" anchorCtr="0" compatLnSpc="1">
            <a:prstTxWarp prst="textNoShape">
              <a:avLst/>
            </a:prstTxWarp>
          </a:bodyPr>
          <a:lstStyle>
            <a:lvl1pPr defTabSz="958850">
              <a:defRPr sz="1300" b="0">
                <a:latin typeface="Arial" charset="0"/>
              </a:defRPr>
            </a:lvl1pPr>
          </a:lstStyle>
          <a:p>
            <a:pPr>
              <a:defRPr/>
            </a:pPr>
            <a:endParaRPr lang="en-US"/>
          </a:p>
        </p:txBody>
      </p:sp>
      <p:sp>
        <p:nvSpPr>
          <p:cNvPr id="66563" name="Rectangle 3"/>
          <p:cNvSpPr>
            <a:spLocks noGrp="1" noChangeArrowheads="1"/>
          </p:cNvSpPr>
          <p:nvPr>
            <p:ph type="dt" sz="quarter" idx="1"/>
          </p:nvPr>
        </p:nvSpPr>
        <p:spPr bwMode="auto">
          <a:xfrm>
            <a:off x="4143375" y="0"/>
            <a:ext cx="3170238" cy="4794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5902" tIns="47951" rIns="95902" bIns="47951" numCol="1" anchor="t" anchorCtr="0" compatLnSpc="1">
            <a:prstTxWarp prst="textNoShape">
              <a:avLst/>
            </a:prstTxWarp>
          </a:bodyPr>
          <a:lstStyle>
            <a:lvl1pPr algn="r" defTabSz="958850">
              <a:defRPr sz="1300" b="0">
                <a:latin typeface="Arial" charset="0"/>
              </a:defRPr>
            </a:lvl1pPr>
          </a:lstStyle>
          <a:p>
            <a:pPr>
              <a:defRPr/>
            </a:pPr>
            <a:fld id="{E627B65D-3AAE-42C3-A68B-42EB1AAC063D}" type="datetimeFigureOut">
              <a:rPr lang="en-US"/>
              <a:pPr>
                <a:defRPr/>
              </a:pPr>
              <a:t>5/8/13</a:t>
            </a:fld>
            <a:endParaRPr lang="en-US"/>
          </a:p>
        </p:txBody>
      </p:sp>
      <p:sp>
        <p:nvSpPr>
          <p:cNvPr id="66564" name="Rectangle 4"/>
          <p:cNvSpPr>
            <a:spLocks noGrp="1" noChangeArrowheads="1"/>
          </p:cNvSpPr>
          <p:nvPr>
            <p:ph type="ftr" sz="quarter" idx="2"/>
          </p:nvPr>
        </p:nvSpPr>
        <p:spPr bwMode="auto">
          <a:xfrm>
            <a:off x="0" y="9120188"/>
            <a:ext cx="3170238" cy="4794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5902" tIns="47951" rIns="95902" bIns="47951" numCol="1" anchor="b" anchorCtr="0" compatLnSpc="1">
            <a:prstTxWarp prst="textNoShape">
              <a:avLst/>
            </a:prstTxWarp>
          </a:bodyPr>
          <a:lstStyle>
            <a:lvl1pPr defTabSz="958850">
              <a:defRPr sz="1300" b="0">
                <a:latin typeface="Arial" charset="0"/>
              </a:defRPr>
            </a:lvl1pPr>
          </a:lstStyle>
          <a:p>
            <a:pPr>
              <a:defRPr/>
            </a:pPr>
            <a:endParaRPr lang="en-US"/>
          </a:p>
        </p:txBody>
      </p:sp>
      <p:sp>
        <p:nvSpPr>
          <p:cNvPr id="66565" name="Rectangle 5"/>
          <p:cNvSpPr>
            <a:spLocks noGrp="1" noChangeArrowheads="1"/>
          </p:cNvSpPr>
          <p:nvPr>
            <p:ph type="sldNum" sz="quarter" idx="3"/>
          </p:nvPr>
        </p:nvSpPr>
        <p:spPr bwMode="auto">
          <a:xfrm>
            <a:off x="4143375" y="9120188"/>
            <a:ext cx="3170238" cy="4794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5902" tIns="47951" rIns="95902" bIns="47951" numCol="1" anchor="b" anchorCtr="0" compatLnSpc="1">
            <a:prstTxWarp prst="textNoShape">
              <a:avLst/>
            </a:prstTxWarp>
          </a:bodyPr>
          <a:lstStyle>
            <a:lvl1pPr algn="r" defTabSz="958850">
              <a:defRPr sz="1300" b="0">
                <a:latin typeface="Arial" charset="0"/>
              </a:defRPr>
            </a:lvl1pPr>
          </a:lstStyle>
          <a:p>
            <a:pPr>
              <a:defRPr/>
            </a:pPr>
            <a:fld id="{ECC49978-D411-4D6E-9918-D0BA847FA82E}"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45605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5902" tIns="47951" rIns="95902" bIns="47951" numCol="1" anchor="t" anchorCtr="0" compatLnSpc="1">
            <a:prstTxWarp prst="textNoShape">
              <a:avLst/>
            </a:prstTxWarp>
          </a:bodyPr>
          <a:lstStyle>
            <a:lvl1pPr defTabSz="958850" eaLnBrk="1" hangingPunct="1">
              <a:defRPr sz="1300" b="0">
                <a:latin typeface="Arial" charset="0"/>
              </a:defRPr>
            </a:lvl1pPr>
          </a:lstStyle>
          <a:p>
            <a:pPr>
              <a:defRPr/>
            </a:pPr>
            <a:endParaRPr lang="en-US"/>
          </a:p>
        </p:txBody>
      </p:sp>
      <p:sp>
        <p:nvSpPr>
          <p:cNvPr id="4099" name="Rectangle 3"/>
          <p:cNvSpPr>
            <a:spLocks noGrp="1" noChangeArrowheads="1"/>
          </p:cNvSpPr>
          <p:nvPr>
            <p:ph type="dt" idx="1"/>
          </p:nvPr>
        </p:nvSpPr>
        <p:spPr bwMode="auto">
          <a:xfrm>
            <a:off x="4143375" y="0"/>
            <a:ext cx="3170238" cy="4794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5902" tIns="47951" rIns="95902" bIns="47951" numCol="1" anchor="t" anchorCtr="0" compatLnSpc="1">
            <a:prstTxWarp prst="textNoShape">
              <a:avLst/>
            </a:prstTxWarp>
          </a:bodyPr>
          <a:lstStyle>
            <a:lvl1pPr algn="r" defTabSz="958850" eaLnBrk="1" hangingPunct="1">
              <a:defRPr sz="1300" b="0">
                <a:latin typeface="Arial" charset="0"/>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1258888"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 uri="{53640926-AAD7-44D8-BBD7-CCE9431645EC}">
              <a14:shadowObscured xmlns:a14="http://schemas.microsoft.com/office/drawing/2010/main" xmlns:p="http://schemas.openxmlformats.org/presentationml/2006/main" xmlns:r="http://schemas.openxmlformats.org/officeDocument/2006/relationships" xmlns:a="http://schemas.openxmlformats.org/drawingml/2006/main" xmlns="" val="1"/>
            </a:ext>
          </a:extLst>
        </p:spPr>
      </p:sp>
      <p:sp>
        <p:nvSpPr>
          <p:cNvPr id="4101" name="Rectangle 5"/>
          <p:cNvSpPr>
            <a:spLocks noGrp="1" noChangeArrowheads="1"/>
          </p:cNvSpPr>
          <p:nvPr>
            <p:ph type="body" sz="quarter" idx="3"/>
          </p:nvPr>
        </p:nvSpPr>
        <p:spPr bwMode="auto">
          <a:xfrm>
            <a:off x="731838" y="4559300"/>
            <a:ext cx="5851525" cy="43211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5902" tIns="47951" rIns="95902" bIns="4795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9120188"/>
            <a:ext cx="3170238" cy="4794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5902" tIns="47951" rIns="95902" bIns="47951" numCol="1" anchor="b" anchorCtr="0" compatLnSpc="1">
            <a:prstTxWarp prst="textNoShape">
              <a:avLst/>
            </a:prstTxWarp>
          </a:bodyPr>
          <a:lstStyle>
            <a:lvl1pPr defTabSz="958850" eaLnBrk="1" hangingPunct="1">
              <a:defRPr sz="1300" b="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4143375" y="9120188"/>
            <a:ext cx="3170238" cy="4794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5902" tIns="47951" rIns="95902" bIns="47951" numCol="1" anchor="b" anchorCtr="0" compatLnSpc="1">
            <a:prstTxWarp prst="textNoShape">
              <a:avLst/>
            </a:prstTxWarp>
          </a:bodyPr>
          <a:lstStyle>
            <a:lvl1pPr algn="r" defTabSz="958850" eaLnBrk="1" hangingPunct="1">
              <a:defRPr sz="1300" b="0">
                <a:latin typeface="Arial" charset="0"/>
              </a:defRPr>
            </a:lvl1pPr>
          </a:lstStyle>
          <a:p>
            <a:pPr>
              <a:defRPr/>
            </a:pPr>
            <a:fld id="{5C19957A-6485-4E85-8227-FF42351DBD4C}"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620866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defTabSz="958850">
              <a:defRPr b="1">
                <a:solidFill>
                  <a:schemeClr val="tx1"/>
                </a:solidFill>
                <a:latin typeface="Verdana" pitchFamily="34" charset="0"/>
              </a:defRPr>
            </a:lvl1pPr>
            <a:lvl2pPr marL="742950" indent="-285750" defTabSz="958850">
              <a:defRPr b="1">
                <a:solidFill>
                  <a:schemeClr val="tx1"/>
                </a:solidFill>
                <a:latin typeface="Verdana" pitchFamily="34" charset="0"/>
              </a:defRPr>
            </a:lvl2pPr>
            <a:lvl3pPr marL="1143000" indent="-228600" defTabSz="958850">
              <a:defRPr b="1">
                <a:solidFill>
                  <a:schemeClr val="tx1"/>
                </a:solidFill>
                <a:latin typeface="Verdana" pitchFamily="34" charset="0"/>
              </a:defRPr>
            </a:lvl3pPr>
            <a:lvl4pPr marL="1600200" indent="-228600" defTabSz="958850">
              <a:defRPr b="1">
                <a:solidFill>
                  <a:schemeClr val="tx1"/>
                </a:solidFill>
                <a:latin typeface="Verdana" pitchFamily="34" charset="0"/>
              </a:defRPr>
            </a:lvl4pPr>
            <a:lvl5pPr marL="2057400" indent="-228600" defTabSz="958850">
              <a:defRPr b="1">
                <a:solidFill>
                  <a:schemeClr val="tx1"/>
                </a:solidFill>
                <a:latin typeface="Verdana" pitchFamily="34" charset="0"/>
              </a:defRPr>
            </a:lvl5pPr>
            <a:lvl6pPr marL="2514600" indent="-228600" defTabSz="958850" eaLnBrk="0" fontAlgn="base" hangingPunct="0">
              <a:spcBef>
                <a:spcPct val="0"/>
              </a:spcBef>
              <a:spcAft>
                <a:spcPct val="0"/>
              </a:spcAft>
              <a:defRPr b="1">
                <a:solidFill>
                  <a:schemeClr val="tx1"/>
                </a:solidFill>
                <a:latin typeface="Verdana" pitchFamily="34" charset="0"/>
              </a:defRPr>
            </a:lvl6pPr>
            <a:lvl7pPr marL="2971800" indent="-228600" defTabSz="958850" eaLnBrk="0" fontAlgn="base" hangingPunct="0">
              <a:spcBef>
                <a:spcPct val="0"/>
              </a:spcBef>
              <a:spcAft>
                <a:spcPct val="0"/>
              </a:spcAft>
              <a:defRPr b="1">
                <a:solidFill>
                  <a:schemeClr val="tx1"/>
                </a:solidFill>
                <a:latin typeface="Verdana" pitchFamily="34" charset="0"/>
              </a:defRPr>
            </a:lvl7pPr>
            <a:lvl8pPr marL="3429000" indent="-228600" defTabSz="958850" eaLnBrk="0" fontAlgn="base" hangingPunct="0">
              <a:spcBef>
                <a:spcPct val="0"/>
              </a:spcBef>
              <a:spcAft>
                <a:spcPct val="0"/>
              </a:spcAft>
              <a:defRPr b="1">
                <a:solidFill>
                  <a:schemeClr val="tx1"/>
                </a:solidFill>
                <a:latin typeface="Verdana" pitchFamily="34" charset="0"/>
              </a:defRPr>
            </a:lvl8pPr>
            <a:lvl9pPr marL="3886200" indent="-228600" defTabSz="958850" eaLnBrk="0" fontAlgn="base" hangingPunct="0">
              <a:spcBef>
                <a:spcPct val="0"/>
              </a:spcBef>
              <a:spcAft>
                <a:spcPct val="0"/>
              </a:spcAft>
              <a:defRPr b="1">
                <a:solidFill>
                  <a:schemeClr val="tx1"/>
                </a:solidFill>
                <a:latin typeface="Verdana" pitchFamily="34" charset="0"/>
              </a:defRPr>
            </a:lvl9pPr>
          </a:lstStyle>
          <a:p>
            <a:fld id="{41A69788-124D-4C6D-BBDD-ABF204B3EF27}" type="slidenum">
              <a:rPr lang="en-US" b="0" smtClean="0">
                <a:latin typeface="Arial" charset="0"/>
              </a:rPr>
              <a:pPr/>
              <a:t>1</a:t>
            </a:fld>
            <a:endParaRPr lang="en-US" b="0" smtClean="0">
              <a:latin typeface="Arial"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xfrm>
            <a:off x="974725" y="4559300"/>
            <a:ext cx="5365750" cy="4321175"/>
          </a:xfrm>
          <a:noFill/>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second phase</a:t>
            </a:r>
            <a:r>
              <a:rPr lang="en-US" baseline="0" dirty="0" smtClean="0"/>
              <a:t> of FROM HIRE TO RETIRE</a:t>
            </a:r>
          </a:p>
          <a:p>
            <a:endParaRPr lang="en-US" baseline="0" dirty="0" smtClean="0"/>
          </a:p>
          <a:p>
            <a:r>
              <a:rPr lang="en-US" baseline="0" dirty="0" smtClean="0"/>
              <a:t>Overlook ON-BOARDING at your own risk. </a:t>
            </a:r>
          </a:p>
          <a:p>
            <a:endParaRPr lang="en-US" baseline="0" dirty="0" smtClean="0"/>
          </a:p>
          <a:p>
            <a:r>
              <a:rPr lang="en-US" baseline="0" dirty="0" smtClean="0"/>
              <a:t>37% of new employees typically quit (rarely fired) within 30 days of hire, for lack of a solid ON-BOARDING process.</a:t>
            </a:r>
          </a:p>
          <a:p>
            <a:endParaRPr lang="en-US" baseline="0" dirty="0" smtClean="0"/>
          </a:p>
          <a:p>
            <a:r>
              <a:rPr lang="en-US" baseline="0" dirty="0" smtClean="0"/>
              <a:t>If you use our TALENT MANAGEMENT PLUS system and the assessments—we will work with you and your new employee for up to four months after employment. We will check in with both of you to assure expectations are being met—</a:t>
            </a:r>
          </a:p>
          <a:p>
            <a:endParaRPr lang="en-US" baseline="0" dirty="0" smtClean="0"/>
          </a:p>
          <a:p>
            <a:r>
              <a:rPr lang="en-US" baseline="0" dirty="0" smtClean="0"/>
              <a:t>A typical example—the candidate was told he would be able to add 2 more team members who left earlier—the owner gets busy and never pulls the trigger—and it is never discussed again. Sometimes people will share with me a disappointment or frustration they do not feel comfortable bringing up with the owner</a:t>
            </a:r>
            <a:endParaRPr lang="en-US" dirty="0"/>
          </a:p>
        </p:txBody>
      </p:sp>
      <p:sp>
        <p:nvSpPr>
          <p:cNvPr id="4" name="Slide Number Placeholder 3"/>
          <p:cNvSpPr>
            <a:spLocks noGrp="1"/>
          </p:cNvSpPr>
          <p:nvPr>
            <p:ph type="sldNum" sz="quarter" idx="10"/>
          </p:nvPr>
        </p:nvSpPr>
        <p:spPr/>
        <p:txBody>
          <a:bodyPr/>
          <a:lstStyle/>
          <a:p>
            <a:pPr>
              <a:defRPr/>
            </a:pPr>
            <a:fld id="{5C19957A-6485-4E85-8227-FF42351DBD4C}" type="slidenum">
              <a:rPr lang="en-US" smtClean="0"/>
              <a:pPr>
                <a:defRPr/>
              </a:pPr>
              <a:t>10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63397441"/>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your new employee get</a:t>
            </a:r>
            <a:r>
              <a:rPr lang="en-US" baseline="0" dirty="0" smtClean="0"/>
              <a:t>s settled in, we will sit down with them to review their ASSESSMENT in detail—and in doing so, help them understand the assessments of their team members, immediate supervisor, owner and so on.</a:t>
            </a:r>
          </a:p>
          <a:p>
            <a:endParaRPr lang="en-US" baseline="0" dirty="0" smtClean="0"/>
          </a:p>
          <a:p>
            <a:r>
              <a:rPr lang="en-US" baseline="0" dirty="0" smtClean="0"/>
              <a:t>The point is to facilitate COMMUNICATION within the new team—we often will do a workshop with the GROUP to help everyone see where they fit in.</a:t>
            </a:r>
          </a:p>
          <a:p>
            <a:endParaRPr lang="en-US" baseline="0" dirty="0" smtClean="0"/>
          </a:p>
          <a:p>
            <a:r>
              <a:rPr lang="en-US" baseline="0" dirty="0" smtClean="0"/>
              <a:t>We call this step COACHING—but do not interpret that as FIXING the new employee—typically in a small agency, I do not recommend hiring people who need FIXING as there is no time or budget for that.</a:t>
            </a:r>
          </a:p>
          <a:p>
            <a:endParaRPr lang="en-US" baseline="0" dirty="0" smtClean="0"/>
          </a:p>
          <a:p>
            <a:r>
              <a:rPr lang="en-US" baseline="0" dirty="0" smtClean="0"/>
              <a:t>COACHING is about helping the person see their full potential (as you and I saw it from the hiring process)—help them see the obstacles in their path—and provide tools and support to clear those obstacles. </a:t>
            </a:r>
            <a:endParaRPr lang="en-US" dirty="0"/>
          </a:p>
        </p:txBody>
      </p:sp>
      <p:sp>
        <p:nvSpPr>
          <p:cNvPr id="4" name="Slide Number Placeholder 3"/>
          <p:cNvSpPr>
            <a:spLocks noGrp="1"/>
          </p:cNvSpPr>
          <p:nvPr>
            <p:ph type="sldNum" sz="quarter" idx="10"/>
          </p:nvPr>
        </p:nvSpPr>
        <p:spPr/>
        <p:txBody>
          <a:bodyPr/>
          <a:lstStyle/>
          <a:p>
            <a:pPr>
              <a:defRPr/>
            </a:pPr>
            <a:fld id="{5C19957A-6485-4E85-8227-FF42351DBD4C}" type="slidenum">
              <a:rPr lang="en-US" smtClean="0"/>
              <a:pPr>
                <a:defRPr/>
              </a:pPr>
              <a:t>11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34533264"/>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This</a:t>
            </a:r>
            <a:r>
              <a:rPr lang="en-US" baseline="0" dirty="0" smtClean="0"/>
              <a:t> is best illustrated by a story—the DIGITAL STRATEGIST recently notified me (with a CC to the owner) that they wanted to stay focused on management beyond my normal 3-4 month window—</a:t>
            </a:r>
          </a:p>
          <a:p>
            <a:endParaRPr lang="en-US" baseline="0" dirty="0" smtClean="0"/>
          </a:p>
          <a:p>
            <a:r>
              <a:rPr lang="en-US" baseline="0" dirty="0" smtClean="0"/>
              <a:t>knowing the company as I do, I recognized that this will be of limited value because there is no well documented, or well understood MANAGEMENT SYSTEM in place. </a:t>
            </a:r>
          </a:p>
          <a:p>
            <a:endParaRPr lang="en-US" baseline="0" dirty="0" smtClean="0"/>
          </a:p>
          <a:p>
            <a:r>
              <a:rPr lang="en-US" baseline="0" dirty="0" smtClean="0"/>
              <a:t>Nothing to dictate the frequency of team meetings, or how performance is tracked or measured. There are no documented steps for the company managers to come together to solve company wide problems.</a:t>
            </a:r>
          </a:p>
          <a:p>
            <a:endParaRPr lang="en-US" baseline="0" dirty="0" smtClean="0"/>
          </a:p>
          <a:p>
            <a:r>
              <a:rPr lang="en-US" baseline="0" dirty="0" smtClean="0"/>
              <a:t>I copied the owner and recommended we put these additional coaching $ into an effort to document their current system (there is a system even if no one knows all the pieces).</a:t>
            </a:r>
          </a:p>
          <a:p>
            <a:endParaRPr lang="en-US" baseline="0" dirty="0" smtClean="0"/>
          </a:p>
          <a:p>
            <a:r>
              <a:rPr lang="en-US" baseline="0" dirty="0" smtClean="0"/>
              <a:t>This is part of the TRANSFORMATION step that I talked about earlier—assessments alone are marvelous—a great new employee to lead your DIGITAL TEAM is a breath of fresh air—but the wheels WILL COME OFF YOUR BUS if your company outgrows its MANAGEMENT SYSTEM.</a:t>
            </a:r>
            <a:endParaRPr lang="en-US" dirty="0"/>
          </a:p>
        </p:txBody>
      </p:sp>
      <p:sp>
        <p:nvSpPr>
          <p:cNvPr id="4" name="Slide Number Placeholder 3"/>
          <p:cNvSpPr>
            <a:spLocks noGrp="1"/>
          </p:cNvSpPr>
          <p:nvPr>
            <p:ph type="sldNum" sz="quarter" idx="10"/>
          </p:nvPr>
        </p:nvSpPr>
        <p:spPr/>
        <p:txBody>
          <a:bodyPr/>
          <a:lstStyle/>
          <a:p>
            <a:pPr>
              <a:defRPr/>
            </a:pPr>
            <a:fld id="{5C19957A-6485-4E85-8227-FF42351DBD4C}" type="slidenum">
              <a:rPr lang="en-US" smtClean="0"/>
              <a:pPr>
                <a:defRPr/>
              </a:pPr>
              <a:t>12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0366213"/>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summarizes</a:t>
            </a:r>
            <a:r>
              <a:rPr lang="en-US" baseline="0" dirty="0" smtClean="0"/>
              <a:t> this whole phase—reviewing the ASSESSMENTS and working on the MANAGEMENT SYSTEM are grounded in COMMUNICATION work.</a:t>
            </a:r>
          </a:p>
          <a:p>
            <a:endParaRPr lang="en-US" baseline="0" dirty="0" smtClean="0"/>
          </a:p>
          <a:p>
            <a:r>
              <a:rPr lang="en-US" baseline="0" dirty="0" smtClean="0"/>
              <a:t>TRAINING &amp; DEVELOPMENT may be useful for the whole team or company—a common example is using the ASSESSMENTS to review how they are (or are not) COMMUNICATING, for example.</a:t>
            </a:r>
          </a:p>
          <a:p>
            <a:endParaRPr lang="en-US" baseline="0" dirty="0" smtClean="0"/>
          </a:p>
          <a:p>
            <a:r>
              <a:rPr lang="en-US" baseline="0" dirty="0" smtClean="0"/>
              <a:t>With this particular company, we have done webinars in the past that reminded people of the need to think about COMMUNICATION, regular MANAGEMENT MMETINGS and PERFORMANCE REVIEWS—</a:t>
            </a:r>
          </a:p>
          <a:p>
            <a:endParaRPr lang="en-US" baseline="0" dirty="0" smtClean="0"/>
          </a:p>
          <a:p>
            <a:r>
              <a:rPr lang="en-US" baseline="0" dirty="0" smtClean="0"/>
              <a:t>But with so much turmoil in recent years with downsizing and building back up, there are many people in the organization who need reminding, and would benefit taking a step back to look at their colleagues objectively</a:t>
            </a:r>
          </a:p>
          <a:p>
            <a:endParaRPr lang="en-US" baseline="0" dirty="0" smtClean="0"/>
          </a:p>
          <a:p>
            <a:r>
              <a:rPr lang="en-US" baseline="0" dirty="0" smtClean="0"/>
              <a:t>Often, BTW, we end up talking about difficult clients in these sessions that help people figure out how to successfully communicate with them.</a:t>
            </a:r>
            <a:endParaRPr lang="en-US" dirty="0"/>
          </a:p>
        </p:txBody>
      </p:sp>
      <p:sp>
        <p:nvSpPr>
          <p:cNvPr id="4" name="Slide Number Placeholder 3"/>
          <p:cNvSpPr>
            <a:spLocks noGrp="1"/>
          </p:cNvSpPr>
          <p:nvPr>
            <p:ph type="sldNum" sz="quarter" idx="10"/>
          </p:nvPr>
        </p:nvSpPr>
        <p:spPr/>
        <p:txBody>
          <a:bodyPr/>
          <a:lstStyle/>
          <a:p>
            <a:pPr>
              <a:defRPr/>
            </a:pPr>
            <a:fld id="{5C19957A-6485-4E85-8227-FF42351DBD4C}" type="slidenum">
              <a:rPr lang="en-US" smtClean="0"/>
              <a:pPr>
                <a:defRPr/>
              </a:pPr>
              <a:t>13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34599973"/>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a:t>
            </a:r>
            <a:r>
              <a:rPr lang="en-US" baseline="0" dirty="0" smtClean="0"/>
              <a:t> once in a while a small company will call me with a recruiting request…and casually mention that this person is someone they feel could buy them out and allow them to enjoy a rich retirement.</a:t>
            </a:r>
          </a:p>
          <a:p>
            <a:endParaRPr lang="en-US" baseline="0" dirty="0" smtClean="0"/>
          </a:p>
          <a:p>
            <a:r>
              <a:rPr lang="en-US" baseline="0" dirty="0" smtClean="0"/>
              <a:t>The red flag goes way up the pole at this point.</a:t>
            </a:r>
          </a:p>
          <a:p>
            <a:endParaRPr lang="en-US" baseline="0" dirty="0" smtClean="0"/>
          </a:p>
          <a:p>
            <a:r>
              <a:rPr lang="en-US" baseline="0" dirty="0" smtClean="0"/>
              <a:t>A successor MUST share the values of the person selling the firm—</a:t>
            </a:r>
          </a:p>
          <a:p>
            <a:r>
              <a:rPr lang="en-US" baseline="0" dirty="0" smtClean="0"/>
              <a:t>    they MUST be entrepreneurial to sell, market, and grow the business—</a:t>
            </a:r>
          </a:p>
          <a:p>
            <a:r>
              <a:rPr lang="en-US" baseline="0" dirty="0" smtClean="0"/>
              <a:t>    and they MUST be a strong LEADER in order to manage and nudge the firm along—</a:t>
            </a:r>
          </a:p>
          <a:p>
            <a:r>
              <a:rPr lang="en-US" baseline="0" dirty="0" smtClean="0"/>
              <a:t>    and there MUST be a strong team in place to complement their particular talents</a:t>
            </a:r>
          </a:p>
          <a:p>
            <a:endParaRPr lang="en-US" baseline="0" dirty="0" smtClean="0"/>
          </a:p>
          <a:p>
            <a:r>
              <a:rPr lang="en-US" baseline="0" dirty="0" smtClean="0"/>
              <a:t>AND typically the owner is in love with this guy or gal, because they see their ticket to the good life up ahead. Or the candidate is a relative or dear friend in the business—</a:t>
            </a:r>
          </a:p>
          <a:p>
            <a:endParaRPr lang="en-US" baseline="0" dirty="0" smtClean="0"/>
          </a:p>
          <a:p>
            <a:r>
              <a:rPr lang="en-US" baseline="0" dirty="0" smtClean="0"/>
              <a:t>It is a rare individual who can successfully take the business into the next generation—but we do have the tools to help you make the right decision and help the new owner get the most out of his or her new team.</a:t>
            </a:r>
            <a:endParaRPr lang="en-US" dirty="0"/>
          </a:p>
        </p:txBody>
      </p:sp>
      <p:sp>
        <p:nvSpPr>
          <p:cNvPr id="4" name="Slide Number Placeholder 3"/>
          <p:cNvSpPr>
            <a:spLocks noGrp="1"/>
          </p:cNvSpPr>
          <p:nvPr>
            <p:ph type="sldNum" sz="quarter" idx="10"/>
          </p:nvPr>
        </p:nvSpPr>
        <p:spPr/>
        <p:txBody>
          <a:bodyPr/>
          <a:lstStyle/>
          <a:p>
            <a:pPr>
              <a:defRPr/>
            </a:pPr>
            <a:fld id="{5C19957A-6485-4E85-8227-FF42351DBD4C}" type="slidenum">
              <a:rPr lang="en-US" smtClean="0"/>
              <a:pPr>
                <a:defRPr/>
              </a:pPr>
              <a:t>14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52826020"/>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xfrm>
            <a:off x="1241425" y="709613"/>
            <a:ext cx="4832350" cy="3624262"/>
          </a:xfrm>
          <a:ln/>
        </p:spPr>
      </p:sp>
      <p:sp>
        <p:nvSpPr>
          <p:cNvPr id="22531" name="Rectangle 3"/>
          <p:cNvSpPr>
            <a:spLocks noGrp="1" noChangeArrowheads="1"/>
          </p:cNvSpPr>
          <p:nvPr>
            <p:ph type="body" idx="1"/>
          </p:nvPr>
        </p:nvSpPr>
        <p:spPr>
          <a:xfrm>
            <a:off x="974725" y="4559300"/>
            <a:ext cx="5365750" cy="4346575"/>
          </a:xfrm>
          <a:noFill/>
        </p:spPr>
        <p:txBody>
          <a:bodyPr/>
          <a:lstStyle/>
          <a:p>
            <a:endParaRPr lang="en-US" dirty="0" smtClean="0"/>
          </a:p>
          <a:p>
            <a:endParaRPr lang="en-US" dirty="0" smtClean="0"/>
          </a:p>
          <a:p>
            <a:r>
              <a:rPr lang="en-US" dirty="0" smtClean="0"/>
              <a:t>Final</a:t>
            </a:r>
            <a:r>
              <a:rPr lang="en-US" baseline="0" dirty="0" smtClean="0"/>
              <a:t> questions, stories, endorsements?</a:t>
            </a: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KEY POINT:</a:t>
            </a:r>
          </a:p>
          <a:p>
            <a:endParaRPr lang="en-US" dirty="0" smtClean="0"/>
          </a:p>
          <a:p>
            <a:r>
              <a:rPr lang="en-US" dirty="0" smtClean="0"/>
              <a:t>If</a:t>
            </a:r>
            <a:r>
              <a:rPr lang="en-US" baseline="0" dirty="0" smtClean="0"/>
              <a:t> you are a long term client—we know your culture as we have assessments for you and your key team—if we are new to one another—the first step is to assess someone on your team to get a sense of the instruments and how I work with you.</a:t>
            </a:r>
          </a:p>
          <a:p>
            <a:endParaRPr lang="en-US" baseline="0" dirty="0" smtClean="0"/>
          </a:p>
          <a:p>
            <a:r>
              <a:rPr lang="en-US" baseline="0" dirty="0" smtClean="0"/>
              <a:t>The next step, once you and I have reviewed the results, is to assess you and the rest of the team—that gives me a strong platform to work with you and your managers going forward.</a:t>
            </a:r>
          </a:p>
          <a:p>
            <a:endParaRPr lang="en-US" baseline="0" dirty="0" smtClean="0"/>
          </a:p>
          <a:p>
            <a:r>
              <a:rPr lang="en-US" baseline="0" dirty="0" smtClean="0"/>
              <a:t>Invest in your company and follow the basic outline FROM HIRE TO RETIRE and you will see your PEOPLE RELATED COSTS permanently reduced allowing you to focus on what you do best: </a:t>
            </a:r>
          </a:p>
          <a:p>
            <a:endParaRPr lang="en-US" baseline="0" dirty="0" smtClean="0"/>
          </a:p>
          <a:p>
            <a:r>
              <a:rPr lang="en-US" baseline="0" dirty="0" smtClean="0"/>
              <a:t>Taking care of your clients, finding new ones and growing the business.</a:t>
            </a:r>
            <a:endParaRPr lang="en-US" dirty="0"/>
          </a:p>
        </p:txBody>
      </p:sp>
      <p:sp>
        <p:nvSpPr>
          <p:cNvPr id="4" name="Slide Number Placeholder 3"/>
          <p:cNvSpPr>
            <a:spLocks noGrp="1"/>
          </p:cNvSpPr>
          <p:nvPr>
            <p:ph type="sldNum" sz="quarter" idx="10"/>
          </p:nvPr>
        </p:nvSpPr>
        <p:spPr/>
        <p:txBody>
          <a:bodyPr/>
          <a:lstStyle/>
          <a:p>
            <a:pPr>
              <a:defRPr/>
            </a:pPr>
            <a:fld id="{5C19957A-6485-4E85-8227-FF42351DBD4C}" type="slidenum">
              <a:rPr lang="en-US" smtClean="0"/>
              <a:pPr>
                <a:defRPr/>
              </a:pPr>
              <a:t>17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49660265"/>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have</a:t>
            </a:r>
            <a:r>
              <a:rPr lang="en-US" baseline="0" dirty="0" smtClean="0"/>
              <a:t> a number of resources to offer—and one of our most popular is this INTERVIEWING GUIDE—INTERVIEW AS IF YOUR BOTTOM LINE DEPENDS ON IT! send me (or Drew) and email and we will get a copy back </a:t>
            </a:r>
            <a:r>
              <a:rPr lang="en-US" baseline="0" smtClean="0"/>
              <a:t>to you</a:t>
            </a:r>
          </a:p>
          <a:p>
            <a:endParaRPr lang="en-US" baseline="0" dirty="0" smtClean="0"/>
          </a:p>
          <a:p>
            <a:r>
              <a:rPr lang="en-US" baseline="0" dirty="0" smtClean="0"/>
              <a:t>It is written to users of our assessment tools and provides 10 excellent interviewing tips and lots of examples of how to interview to the assessments.</a:t>
            </a:r>
          </a:p>
          <a:p>
            <a:endParaRPr lang="en-US" baseline="0" dirty="0" smtClean="0"/>
          </a:p>
          <a:p>
            <a:r>
              <a:rPr lang="en-US" baseline="0" dirty="0" smtClean="0"/>
              <a:t>Thank you so much for listening—please be in touch any time you have a question FROM HIRE TO RETIRE</a:t>
            </a:r>
            <a:endParaRPr lang="en-US" dirty="0"/>
          </a:p>
        </p:txBody>
      </p:sp>
      <p:sp>
        <p:nvSpPr>
          <p:cNvPr id="4" name="Slide Number Placeholder 3"/>
          <p:cNvSpPr>
            <a:spLocks noGrp="1"/>
          </p:cNvSpPr>
          <p:nvPr>
            <p:ph type="sldNum" sz="quarter" idx="10"/>
          </p:nvPr>
        </p:nvSpPr>
        <p:spPr/>
        <p:txBody>
          <a:bodyPr/>
          <a:lstStyle/>
          <a:p>
            <a:pPr>
              <a:defRPr/>
            </a:pPr>
            <a:fld id="{5C19957A-6485-4E85-8227-FF42351DBD4C}" type="slidenum">
              <a:rPr lang="en-US" smtClean="0"/>
              <a:pPr>
                <a:defRPr/>
              </a:pPr>
              <a:t>18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27201207"/>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--92% is system</a:t>
            </a:r>
            <a:r>
              <a:rPr lang="en-US" baseline="0" dirty="0" smtClean="0"/>
              <a:t> wide using our TALENT MANAGEMENT PLUS system—but many of my long-time AMR clients would agree we maintain this average or better on our hiring assessments alone.’</a:t>
            </a:r>
          </a:p>
          <a:p>
            <a:endParaRPr lang="en-US" baseline="0" dirty="0" smtClean="0"/>
          </a:p>
          <a:p>
            <a:r>
              <a:rPr lang="en-US" baseline="0" dirty="0" smtClean="0"/>
              <a:t>--80% is the maximum reduction in a 300 person firm—they were at twice their industry average and we took them to about ½ the industry average after one year.</a:t>
            </a:r>
          </a:p>
          <a:p>
            <a:endParaRPr lang="en-US" baseline="0" dirty="0" smtClean="0"/>
          </a:p>
          <a:p>
            <a:r>
              <a:rPr lang="en-US" baseline="0" dirty="0" smtClean="0"/>
              <a:t>--$2,000,000—story from an AMR member—new Accounts person in 2008, business softening, SO THEY DECIDED TO SAVE MONEY AND NOT ASSESS THEM-- long term clients falling away—turned out their oldest best client called to tell them what was going on. They fired the guy and worked to earn their business back—they estimated a $2M loss for that period.</a:t>
            </a:r>
          </a:p>
          <a:p>
            <a:endParaRPr lang="en-US" baseline="0" dirty="0" smtClean="0"/>
          </a:p>
          <a:p>
            <a:r>
              <a:rPr lang="en-US" baseline="0" dirty="0" smtClean="0"/>
              <a:t>--$20—THIS IS THE MOST PROFOUND NUMBER ON THIS PAGE. It is hard to quantify the savings in lost sleep, anxiety and headaches—but figure you will spend at least $20 less in Tylenol or your favorite pain medication</a:t>
            </a:r>
          </a:p>
          <a:p>
            <a:endParaRPr lang="en-US" dirty="0"/>
          </a:p>
        </p:txBody>
      </p:sp>
      <p:sp>
        <p:nvSpPr>
          <p:cNvPr id="4" name="Slide Number Placeholder 3"/>
          <p:cNvSpPr>
            <a:spLocks noGrp="1"/>
          </p:cNvSpPr>
          <p:nvPr>
            <p:ph type="sldNum" sz="quarter" idx="10"/>
          </p:nvPr>
        </p:nvSpPr>
        <p:spPr/>
        <p:txBody>
          <a:bodyPr/>
          <a:lstStyle/>
          <a:p>
            <a:pPr>
              <a:defRPr/>
            </a:pPr>
            <a:fld id="{5C19957A-6485-4E85-8227-FF42351DBD4C}" type="slidenum">
              <a:rPr lang="en-US" smtClean="0"/>
              <a:pPr>
                <a:defRPr/>
              </a:pPr>
              <a:t>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26616753"/>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a:t>
            </a:r>
            <a:r>
              <a:rPr lang="en-US" baseline="0" dirty="0" smtClean="0"/>
              <a:t> most important word on this slide is ‘Transforming’—</a:t>
            </a:r>
          </a:p>
          <a:p>
            <a:endParaRPr lang="en-US" baseline="0" dirty="0" smtClean="0"/>
          </a:p>
          <a:p>
            <a:r>
              <a:rPr lang="en-US" baseline="0" dirty="0" smtClean="0"/>
              <a:t>This is not about plugging an assessment into your hiring process, or telling you that an assessment is the magic bullet to solve your PEOPLE RELATED CHALLENGES—</a:t>
            </a:r>
          </a:p>
          <a:p>
            <a:endParaRPr lang="en-US" baseline="0" dirty="0" smtClean="0"/>
          </a:p>
          <a:p>
            <a:r>
              <a:rPr lang="en-US" baseline="0" dirty="0" smtClean="0"/>
              <a:t>The message is: Look at your entire management system FROM HIRE TO RETIRE and change how you bring the BEST people into your company and RETAIN their services for the long-term.</a:t>
            </a:r>
            <a:endParaRPr lang="en-US" dirty="0"/>
          </a:p>
        </p:txBody>
      </p:sp>
      <p:sp>
        <p:nvSpPr>
          <p:cNvPr id="4" name="Slide Number Placeholder 3"/>
          <p:cNvSpPr>
            <a:spLocks noGrp="1"/>
          </p:cNvSpPr>
          <p:nvPr>
            <p:ph type="sldNum" sz="quarter" idx="10"/>
          </p:nvPr>
        </p:nvSpPr>
        <p:spPr/>
        <p:txBody>
          <a:bodyPr/>
          <a:lstStyle/>
          <a:p>
            <a:pPr>
              <a:defRPr/>
            </a:pPr>
            <a:fld id="{5C19957A-6485-4E85-8227-FF42351DBD4C}" type="slidenum">
              <a:rPr lang="en-US" smtClean="0"/>
              <a:pPr>
                <a:defRPr/>
              </a:pPr>
              <a:t>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39130257"/>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5C19957A-6485-4E85-8227-FF42351DBD4C}" type="slidenum">
              <a:rPr lang="en-US" smtClean="0"/>
              <a:pPr>
                <a:defRPr/>
              </a:pPr>
              <a:t>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54691652"/>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This is the model</a:t>
            </a:r>
          </a:p>
          <a:p>
            <a:endParaRPr lang="en-US" dirty="0" smtClean="0"/>
          </a:p>
          <a:p>
            <a:r>
              <a:rPr lang="en-US" dirty="0" smtClean="0"/>
              <a:t>You can find this brochure</a:t>
            </a:r>
            <a:r>
              <a:rPr lang="en-US" baseline="0" dirty="0" smtClean="0"/>
              <a:t> and more detailed information on our website—or ask me for it.</a:t>
            </a:r>
          </a:p>
          <a:p>
            <a:endParaRPr lang="en-US" baseline="0" dirty="0" smtClean="0"/>
          </a:p>
          <a:p>
            <a:r>
              <a:rPr lang="en-US" dirty="0" smtClean="0"/>
              <a:t>Drew and I have put together this flow</a:t>
            </a:r>
            <a:r>
              <a:rPr lang="en-US" baseline="0" dirty="0" smtClean="0"/>
              <a:t> FROM HIRE TO RETIRE especially for small agencies</a:t>
            </a:r>
            <a:endParaRPr lang="en-US" dirty="0"/>
          </a:p>
        </p:txBody>
      </p:sp>
      <p:sp>
        <p:nvSpPr>
          <p:cNvPr id="4" name="Slide Number Placeholder 3"/>
          <p:cNvSpPr>
            <a:spLocks noGrp="1"/>
          </p:cNvSpPr>
          <p:nvPr>
            <p:ph type="sldNum" sz="quarter" idx="10"/>
          </p:nvPr>
        </p:nvSpPr>
        <p:spPr/>
        <p:txBody>
          <a:bodyPr/>
          <a:lstStyle/>
          <a:p>
            <a:pPr>
              <a:defRPr/>
            </a:pPr>
            <a:fld id="{5C19957A-6485-4E85-8227-FF42351DBD4C}" type="slidenum">
              <a:rPr lang="en-US" smtClean="0"/>
              <a:pPr>
                <a:defRPr/>
              </a:pPr>
              <a:t>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1438747"/>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An example of the value of us understanding your business</a:t>
            </a:r>
            <a:r>
              <a:rPr lang="en-US" baseline="0" dirty="0" smtClean="0"/>
              <a:t> plans—when recently hiring a DIGITAL STRATEGIST my AMR client pointed out that he hoped this person could head up the new department in the near future—so we are looking for MANAGEMENT capable people—not simply a DOER</a:t>
            </a:r>
          </a:p>
          <a:p>
            <a:endParaRPr lang="en-US" baseline="0" dirty="0" smtClean="0"/>
          </a:p>
          <a:p>
            <a:r>
              <a:rPr lang="en-US" dirty="0" smtClean="0"/>
              <a:t>You need not understand our Culture Assessment for purposes of this presentation—but this graphic does</a:t>
            </a:r>
            <a:r>
              <a:rPr lang="en-US" baseline="0" dirty="0" smtClean="0"/>
              <a:t> show the 6 core elements of your company culture and we can measure the same factors in individual candidates or employees and tell you precisely how well they will fit to your culture…</a:t>
            </a:r>
          </a:p>
          <a:p>
            <a:endParaRPr lang="en-US" baseline="0" dirty="0" smtClean="0"/>
          </a:p>
          <a:p>
            <a:r>
              <a:rPr lang="en-US" baseline="0" dirty="0" smtClean="0"/>
              <a:t>Overall we create a TARGET of 3 or more assessments that a candidate must be matched to in order to be considered a viable candidate for hire, promotion or perhaps succession. More on how our actual candidate did in a moment.</a:t>
            </a:r>
            <a:endParaRPr lang="en-US" dirty="0"/>
          </a:p>
        </p:txBody>
      </p:sp>
      <p:sp>
        <p:nvSpPr>
          <p:cNvPr id="4" name="Slide Number Placeholder 3"/>
          <p:cNvSpPr>
            <a:spLocks noGrp="1"/>
          </p:cNvSpPr>
          <p:nvPr>
            <p:ph type="sldNum" sz="quarter" idx="10"/>
          </p:nvPr>
        </p:nvSpPr>
        <p:spPr/>
        <p:txBody>
          <a:bodyPr/>
          <a:lstStyle/>
          <a:p>
            <a:pPr>
              <a:defRPr/>
            </a:pPr>
            <a:fld id="{5C19957A-6485-4E85-8227-FF42351DBD4C}" type="slidenum">
              <a:rPr lang="en-US" smtClean="0"/>
              <a:pPr>
                <a:defRPr/>
              </a:pPr>
              <a:t>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35967696"/>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One</a:t>
            </a:r>
            <a:r>
              <a:rPr lang="en-US" baseline="0" dirty="0" smtClean="0"/>
              <a:t> key thing I have noticed over time—most of the ads on LinkedIn, Monster, </a:t>
            </a:r>
            <a:r>
              <a:rPr lang="en-US" baseline="0" dirty="0" err="1" smtClean="0"/>
              <a:t>FaceBook</a:t>
            </a:r>
            <a:r>
              <a:rPr lang="en-US" baseline="0" dirty="0" smtClean="0"/>
              <a:t>, Craigslist, Newspapers or Journals are POORLY WRITTEN.</a:t>
            </a:r>
          </a:p>
          <a:p>
            <a:endParaRPr lang="en-US" baseline="0" dirty="0" smtClean="0"/>
          </a:p>
          <a:p>
            <a:r>
              <a:rPr lang="en-US" baseline="0" dirty="0" smtClean="0"/>
              <a:t>Example from a client who has a superb and strong focus on customer service—the first full paragraph of the ad was about “pleasing the customer”, “customer is number one”, and even included a short vignette about customer service…</a:t>
            </a:r>
          </a:p>
          <a:p>
            <a:endParaRPr lang="en-US" baseline="0" dirty="0" smtClean="0"/>
          </a:p>
          <a:p>
            <a:r>
              <a:rPr lang="en-US" baseline="0" dirty="0" smtClean="0"/>
              <a:t>The problem with this is that a DIGITAL STRATEGIST is needed to “develop strategy”, “translate customer plans into digital solutions”, “guide a team of professionals to boost the client’s reach into the market”…the customer, while wonderful in communicating the values of the company, attracted unqualified people who were strong in customer service—and inadvertently dissuaded those who were more qualified </a:t>
            </a:r>
            <a:r>
              <a:rPr lang="en-US" u="sng" baseline="0" dirty="0" smtClean="0"/>
              <a:t>and did not see themselves in the opening lines of the ad.</a:t>
            </a:r>
            <a:endParaRPr lang="en-US" dirty="0"/>
          </a:p>
        </p:txBody>
      </p:sp>
      <p:sp>
        <p:nvSpPr>
          <p:cNvPr id="4" name="Slide Number Placeholder 3"/>
          <p:cNvSpPr>
            <a:spLocks noGrp="1"/>
          </p:cNvSpPr>
          <p:nvPr>
            <p:ph type="sldNum" sz="quarter" idx="10"/>
          </p:nvPr>
        </p:nvSpPr>
        <p:spPr/>
        <p:txBody>
          <a:bodyPr/>
          <a:lstStyle/>
          <a:p>
            <a:pPr>
              <a:defRPr/>
            </a:pPr>
            <a:fld id="{5C19957A-6485-4E85-8227-FF42351DBD4C}" type="slidenum">
              <a:rPr lang="en-US" smtClean="0"/>
              <a:pPr>
                <a:defRPr/>
              </a:pPr>
              <a:t>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1788931"/>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ASSESSMENT stage—it does not mean our assessment tools alone—this stage will include at least two screening interviews and perhaps an automated survey and resume review.</a:t>
            </a:r>
          </a:p>
          <a:p>
            <a:endParaRPr lang="en-US" baseline="0" dirty="0" smtClean="0"/>
          </a:p>
          <a:p>
            <a:r>
              <a:rPr lang="en-US" baseline="0" dirty="0" smtClean="0"/>
              <a:t>For the AMR assessments—wanted to give you a quick taste of precisely what we can measure—graphics from 2 of at least three reports we produce on each candidate</a:t>
            </a:r>
          </a:p>
          <a:p>
            <a:endParaRPr lang="en-US" baseline="0" dirty="0" smtClean="0"/>
          </a:p>
          <a:p>
            <a:r>
              <a:rPr lang="en-US" baseline="0" dirty="0" smtClean="0"/>
              <a:t>In this case I could tell my client that this DIGITAL STRATEGIST candidate is a master of detail and project management and they like to enforce the rules—but may be a bit weak forming RELATIONSHIPS—this may not be as important for a worker level, but could be a disaster moving into Management.</a:t>
            </a:r>
          </a:p>
          <a:p>
            <a:endParaRPr lang="en-US" baseline="0" dirty="0" smtClean="0"/>
          </a:p>
          <a:p>
            <a:r>
              <a:rPr lang="en-US" baseline="0" dirty="0" smtClean="0"/>
              <a:t>It also shows a low level of Energy and Drive—in fact, they are facing difficult personal and professional situations which may not be corrected simply by RUNNING AWAY to  a new job. There is an interest in the future, but they are not clear about the path ahead..</a:t>
            </a:r>
          </a:p>
          <a:p>
            <a:endParaRPr lang="en-US" baseline="0" dirty="0" smtClean="0"/>
          </a:p>
          <a:p>
            <a:r>
              <a:rPr lang="en-US" baseline="0" dirty="0" smtClean="0"/>
              <a:t>Culture graph (showed you earlier for the company) shows that this person may not FIT the culture.</a:t>
            </a:r>
          </a:p>
          <a:p>
            <a:endParaRPr lang="en-US" baseline="0" dirty="0" smtClean="0"/>
          </a:p>
          <a:p>
            <a:r>
              <a:rPr lang="en-US" baseline="0" dirty="0" smtClean="0"/>
              <a:t>Latter point: this would not be a major problem for a worker—but a MANAGER with this attitude may not back up their words with action</a:t>
            </a:r>
          </a:p>
          <a:p>
            <a:endParaRPr lang="en-US" baseline="0" dirty="0" smtClean="0"/>
          </a:p>
          <a:p>
            <a:r>
              <a:rPr lang="en-US" baseline="0" dirty="0" smtClean="0"/>
              <a:t>In any case—the result of this step will be 1-5 top performing candidates….not 50 or 200 resumes, but people who can do the job and do it well.</a:t>
            </a:r>
            <a:endParaRPr lang="en-US" dirty="0"/>
          </a:p>
        </p:txBody>
      </p:sp>
      <p:sp>
        <p:nvSpPr>
          <p:cNvPr id="4" name="Slide Number Placeholder 3"/>
          <p:cNvSpPr>
            <a:spLocks noGrp="1"/>
          </p:cNvSpPr>
          <p:nvPr>
            <p:ph type="sldNum" sz="quarter" idx="10"/>
          </p:nvPr>
        </p:nvSpPr>
        <p:spPr/>
        <p:txBody>
          <a:bodyPr/>
          <a:lstStyle/>
          <a:p>
            <a:pPr>
              <a:defRPr/>
            </a:pPr>
            <a:fld id="{5C19957A-6485-4E85-8227-FF42351DBD4C}" type="slidenum">
              <a:rPr lang="en-US" smtClean="0"/>
              <a:pPr>
                <a:defRPr/>
              </a:pPr>
              <a:t>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14940477"/>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final stage of this “blue section” is where you actually hire someone—and we strongly encourage you to ALWAYS do background checks and be prepared to do EEOC reporting.</a:t>
            </a:r>
          </a:p>
          <a:p>
            <a:endParaRPr lang="en-US" baseline="0" dirty="0" smtClean="0"/>
          </a:p>
          <a:p>
            <a:r>
              <a:rPr lang="en-US" baseline="0" dirty="0" smtClean="0"/>
              <a:t>What we can uniquely offer, because of the assessments we use, is a thorough COMMUNICATIONS workbook to be reviewed with the new employee.</a:t>
            </a:r>
          </a:p>
          <a:p>
            <a:endParaRPr lang="en-US" baseline="0" dirty="0" smtClean="0"/>
          </a:p>
          <a:p>
            <a:r>
              <a:rPr lang="en-US" baseline="0" dirty="0" smtClean="0"/>
              <a:t>One thing I like to share about our assessments: Have you ever noticed that if you buy an inexpensive appliance from your favorite department store, you will inevitably get a fat owner’s manual, WRITTEN IN AT LEAST  three languages and  complete with a trouble shooting guide?</a:t>
            </a:r>
          </a:p>
          <a:p>
            <a:endParaRPr lang="en-US" baseline="0" dirty="0" smtClean="0"/>
          </a:p>
          <a:p>
            <a:r>
              <a:rPr lang="en-US" baseline="0" dirty="0" smtClean="0"/>
              <a:t>But, when you hire a $50,000 or $150,000 employee—you get a one-page resume! That is it!</a:t>
            </a:r>
          </a:p>
          <a:p>
            <a:endParaRPr lang="en-US" baseline="0" dirty="0" smtClean="0"/>
          </a:p>
          <a:p>
            <a:r>
              <a:rPr lang="en-US" baseline="0" dirty="0" smtClean="0"/>
              <a:t>We provide 65+ pages of hiring assessments that  become an OWNER’S MANUAL the day your hire the candidate.</a:t>
            </a:r>
            <a:endParaRPr lang="en-US" dirty="0"/>
          </a:p>
        </p:txBody>
      </p:sp>
      <p:sp>
        <p:nvSpPr>
          <p:cNvPr id="4" name="Slide Number Placeholder 3"/>
          <p:cNvSpPr>
            <a:spLocks noGrp="1"/>
          </p:cNvSpPr>
          <p:nvPr>
            <p:ph type="sldNum" sz="quarter" idx="10"/>
          </p:nvPr>
        </p:nvSpPr>
        <p:spPr/>
        <p:txBody>
          <a:bodyPr/>
          <a:lstStyle/>
          <a:p>
            <a:pPr>
              <a:defRPr/>
            </a:pPr>
            <a:fld id="{5C19957A-6485-4E85-8227-FF42351DBD4C}" type="slidenum">
              <a:rPr lang="en-US" smtClean="0"/>
              <a:pPr>
                <a:defRPr/>
              </a:pPr>
              <a:t>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96976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3413" y="798513"/>
            <a:ext cx="7542213" cy="6029325"/>
            <a:chOff x="-384" y="480"/>
            <a:chExt cx="4751" cy="3798"/>
          </a:xfrm>
        </p:grpSpPr>
        <p:grpSp>
          <p:nvGrpSpPr>
            <p:cNvPr id="5" name="Group 3"/>
            <p:cNvGrpSpPr>
              <a:grpSpLocks/>
            </p:cNvGrpSpPr>
            <p:nvPr/>
          </p:nvGrpSpPr>
          <p:grpSpPr bwMode="auto">
            <a:xfrm>
              <a:off x="-384" y="480"/>
              <a:ext cx="4751" cy="3798"/>
              <a:chOff x="0" y="522"/>
              <a:chExt cx="4751" cy="3798"/>
            </a:xfrm>
          </p:grpSpPr>
          <p:grpSp>
            <p:nvGrpSpPr>
              <p:cNvPr id="19" name="Group 4"/>
              <p:cNvGrpSpPr>
                <a:grpSpLocks/>
              </p:cNvGrpSpPr>
              <p:nvPr userDrawn="1"/>
            </p:nvGrpSpPr>
            <p:grpSpPr bwMode="auto">
              <a:xfrm>
                <a:off x="0" y="522"/>
                <a:ext cx="4751" cy="3794"/>
                <a:chOff x="0" y="522"/>
                <a:chExt cx="4751" cy="3794"/>
              </a:xfrm>
            </p:grpSpPr>
            <p:sp>
              <p:nvSpPr>
                <p:cNvPr id="33" name="Freeform 5"/>
                <p:cNvSpPr>
                  <a:spLocks/>
                </p:cNvSpPr>
                <p:nvPr userDrawn="1"/>
              </p:nvSpPr>
              <p:spPr bwMode="hidden">
                <a:xfrm>
                  <a:off x="628" y="1241"/>
                  <a:ext cx="3281" cy="3075"/>
                </a:xfrm>
                <a:custGeom>
                  <a:avLst/>
                  <a:gdLst>
                    <a:gd name="T0" fmla="*/ 506 w 3271"/>
                    <a:gd name="T1" fmla="*/ 1990 h 3075"/>
                    <a:gd name="T2" fmla="*/ 188 w 3271"/>
                    <a:gd name="T3" fmla="*/ 1474 h 3075"/>
                    <a:gd name="T4" fmla="*/ 66 w 3271"/>
                    <a:gd name="T5" fmla="*/ 1169 h 3075"/>
                    <a:gd name="T6" fmla="*/ 12 w 3271"/>
                    <a:gd name="T7" fmla="*/ 875 h 3075"/>
                    <a:gd name="T8" fmla="*/ 18 w 3271"/>
                    <a:gd name="T9" fmla="*/ 611 h 3075"/>
                    <a:gd name="T10" fmla="*/ 84 w 3271"/>
                    <a:gd name="T11" fmla="*/ 389 h 3075"/>
                    <a:gd name="T12" fmla="*/ 211 w 3271"/>
                    <a:gd name="T13" fmla="*/ 216 h 3075"/>
                    <a:gd name="T14" fmla="*/ 512 w 3271"/>
                    <a:gd name="T15" fmla="*/ 42 h 3075"/>
                    <a:gd name="T16" fmla="*/ 897 w 3271"/>
                    <a:gd name="T17" fmla="*/ 6 h 3075"/>
                    <a:gd name="T18" fmla="*/ 1342 w 3271"/>
                    <a:gd name="T19" fmla="*/ 102 h 3075"/>
                    <a:gd name="T20" fmla="*/ 1818 w 3271"/>
                    <a:gd name="T21" fmla="*/ 324 h 3075"/>
                    <a:gd name="T22" fmla="*/ 2286 w 3271"/>
                    <a:gd name="T23" fmla="*/ 659 h 3075"/>
                    <a:gd name="T24" fmla="*/ 2785 w 3271"/>
                    <a:gd name="T25" fmla="*/ 1187 h 3075"/>
                    <a:gd name="T26" fmla="*/ 3103 w 3271"/>
                    <a:gd name="T27" fmla="*/ 1702 h 3075"/>
                    <a:gd name="T28" fmla="*/ 3225 w 3271"/>
                    <a:gd name="T29" fmla="*/ 2008 h 3075"/>
                    <a:gd name="T30" fmla="*/ 3279 w 3271"/>
                    <a:gd name="T31" fmla="*/ 2302 h 3075"/>
                    <a:gd name="T32" fmla="*/ 3273 w 3271"/>
                    <a:gd name="T33" fmla="*/ 2565 h 3075"/>
                    <a:gd name="T34" fmla="*/ 3207 w 3271"/>
                    <a:gd name="T35" fmla="*/ 2781 h 3075"/>
                    <a:gd name="T36" fmla="*/ 3086 w 3271"/>
                    <a:gd name="T37" fmla="*/ 2961 h 3075"/>
                    <a:gd name="T38" fmla="*/ 2936 w 3271"/>
                    <a:gd name="T39" fmla="*/ 3075 h 3075"/>
                    <a:gd name="T40" fmla="*/ 3086 w 3271"/>
                    <a:gd name="T41" fmla="*/ 2967 h 3075"/>
                    <a:gd name="T42" fmla="*/ 3213 w 3271"/>
                    <a:gd name="T43" fmla="*/ 2787 h 3075"/>
                    <a:gd name="T44" fmla="*/ 3279 w 3271"/>
                    <a:gd name="T45" fmla="*/ 2565 h 3075"/>
                    <a:gd name="T46" fmla="*/ 3285 w 3271"/>
                    <a:gd name="T47" fmla="*/ 2302 h 3075"/>
                    <a:gd name="T48" fmla="*/ 3231 w 3271"/>
                    <a:gd name="T49" fmla="*/ 2008 h 3075"/>
                    <a:gd name="T50" fmla="*/ 3109 w 3271"/>
                    <a:gd name="T51" fmla="*/ 1702 h 3075"/>
                    <a:gd name="T52" fmla="*/ 2792 w 3271"/>
                    <a:gd name="T53" fmla="*/ 1181 h 3075"/>
                    <a:gd name="T54" fmla="*/ 2292 w 3271"/>
                    <a:gd name="T55" fmla="*/ 653 h 3075"/>
                    <a:gd name="T56" fmla="*/ 1818 w 3271"/>
                    <a:gd name="T57" fmla="*/ 318 h 3075"/>
                    <a:gd name="T58" fmla="*/ 1342 w 3271"/>
                    <a:gd name="T59" fmla="*/ 96 h 3075"/>
                    <a:gd name="T60" fmla="*/ 897 w 3271"/>
                    <a:gd name="T61" fmla="*/ 0 h 3075"/>
                    <a:gd name="T62" fmla="*/ 506 w 3271"/>
                    <a:gd name="T63" fmla="*/ 36 h 3075"/>
                    <a:gd name="T64" fmla="*/ 206 w 3271"/>
                    <a:gd name="T65" fmla="*/ 210 h 3075"/>
                    <a:gd name="T66" fmla="*/ 78 w 3271"/>
                    <a:gd name="T67" fmla="*/ 389 h 3075"/>
                    <a:gd name="T68" fmla="*/ 12 w 3271"/>
                    <a:gd name="T69" fmla="*/ 611 h 3075"/>
                    <a:gd name="T70" fmla="*/ 6 w 3271"/>
                    <a:gd name="T71" fmla="*/ 875 h 3075"/>
                    <a:gd name="T72" fmla="*/ 60 w 3271"/>
                    <a:gd name="T73" fmla="*/ 1169 h 3075"/>
                    <a:gd name="T74" fmla="*/ 182 w 3271"/>
                    <a:gd name="T75" fmla="*/ 1474 h 3075"/>
                    <a:gd name="T76" fmla="*/ 355 w 3271"/>
                    <a:gd name="T77" fmla="*/ 1786 h 3075"/>
                    <a:gd name="T78" fmla="*/ 855 w 3271"/>
                    <a:gd name="T79" fmla="*/ 2380 h 3075"/>
                    <a:gd name="T80" fmla="*/ 1252 w 3271"/>
                    <a:gd name="T81" fmla="*/ 2709 h 3075"/>
                    <a:gd name="T82" fmla="*/ 1666 w 3271"/>
                    <a:gd name="T83" fmla="*/ 2961 h 3075"/>
                    <a:gd name="T84" fmla="*/ 1949 w 3271"/>
                    <a:gd name="T85" fmla="*/ 3075 h 3075"/>
                    <a:gd name="T86" fmla="*/ 1535 w 3271"/>
                    <a:gd name="T87" fmla="*/ 2889 h 3075"/>
                    <a:gd name="T88" fmla="*/ 1124 w 3271"/>
                    <a:gd name="T89" fmla="*/ 2607 h 3075"/>
                    <a:gd name="T90" fmla="*/ 855 w 3271"/>
                    <a:gd name="T91" fmla="*/ 2380 h 30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271" h="3075">
                      <a:moveTo>
                        <a:pt x="849" y="2380"/>
                      </a:moveTo>
                      <a:lnTo>
                        <a:pt x="664" y="2188"/>
                      </a:lnTo>
                      <a:lnTo>
                        <a:pt x="502" y="1990"/>
                      </a:lnTo>
                      <a:lnTo>
                        <a:pt x="359" y="1786"/>
                      </a:lnTo>
                      <a:lnTo>
                        <a:pt x="239" y="1576"/>
                      </a:lnTo>
                      <a:lnTo>
                        <a:pt x="186" y="1474"/>
                      </a:lnTo>
                      <a:lnTo>
                        <a:pt x="138" y="1373"/>
                      </a:lnTo>
                      <a:lnTo>
                        <a:pt x="102" y="1271"/>
                      </a:lnTo>
                      <a:lnTo>
                        <a:pt x="66" y="1169"/>
                      </a:lnTo>
                      <a:lnTo>
                        <a:pt x="42" y="1067"/>
                      </a:lnTo>
                      <a:lnTo>
                        <a:pt x="24" y="971"/>
                      </a:lnTo>
                      <a:lnTo>
                        <a:pt x="12" y="875"/>
                      </a:lnTo>
                      <a:lnTo>
                        <a:pt x="6" y="779"/>
                      </a:lnTo>
                      <a:lnTo>
                        <a:pt x="6" y="695"/>
                      </a:lnTo>
                      <a:lnTo>
                        <a:pt x="18" y="611"/>
                      </a:lnTo>
                      <a:lnTo>
                        <a:pt x="30" y="533"/>
                      </a:lnTo>
                      <a:lnTo>
                        <a:pt x="54" y="461"/>
                      </a:lnTo>
                      <a:lnTo>
                        <a:pt x="84" y="389"/>
                      </a:lnTo>
                      <a:lnTo>
                        <a:pt x="120" y="330"/>
                      </a:lnTo>
                      <a:lnTo>
                        <a:pt x="162" y="270"/>
                      </a:lnTo>
                      <a:lnTo>
                        <a:pt x="209" y="216"/>
                      </a:lnTo>
                      <a:lnTo>
                        <a:pt x="299" y="144"/>
                      </a:lnTo>
                      <a:lnTo>
                        <a:pt x="395" y="84"/>
                      </a:lnTo>
                      <a:lnTo>
                        <a:pt x="508" y="42"/>
                      </a:lnTo>
                      <a:lnTo>
                        <a:pt x="628" y="18"/>
                      </a:lnTo>
                      <a:lnTo>
                        <a:pt x="754" y="6"/>
                      </a:lnTo>
                      <a:lnTo>
                        <a:pt x="891" y="6"/>
                      </a:lnTo>
                      <a:lnTo>
                        <a:pt x="1035" y="24"/>
                      </a:lnTo>
                      <a:lnTo>
                        <a:pt x="1184" y="60"/>
                      </a:lnTo>
                      <a:lnTo>
                        <a:pt x="1334" y="102"/>
                      </a:lnTo>
                      <a:lnTo>
                        <a:pt x="1489" y="162"/>
                      </a:lnTo>
                      <a:lnTo>
                        <a:pt x="1644" y="240"/>
                      </a:lnTo>
                      <a:lnTo>
                        <a:pt x="1806" y="324"/>
                      </a:lnTo>
                      <a:lnTo>
                        <a:pt x="1961" y="425"/>
                      </a:lnTo>
                      <a:lnTo>
                        <a:pt x="2117" y="533"/>
                      </a:lnTo>
                      <a:lnTo>
                        <a:pt x="2272" y="659"/>
                      </a:lnTo>
                      <a:lnTo>
                        <a:pt x="2422" y="797"/>
                      </a:lnTo>
                      <a:lnTo>
                        <a:pt x="2607" y="989"/>
                      </a:lnTo>
                      <a:lnTo>
                        <a:pt x="2769" y="1187"/>
                      </a:lnTo>
                      <a:lnTo>
                        <a:pt x="2912" y="1391"/>
                      </a:lnTo>
                      <a:lnTo>
                        <a:pt x="3032" y="1600"/>
                      </a:lnTo>
                      <a:lnTo>
                        <a:pt x="3085" y="1702"/>
                      </a:lnTo>
                      <a:lnTo>
                        <a:pt x="3133" y="1804"/>
                      </a:lnTo>
                      <a:lnTo>
                        <a:pt x="3169" y="1906"/>
                      </a:lnTo>
                      <a:lnTo>
                        <a:pt x="3205" y="2008"/>
                      </a:lnTo>
                      <a:lnTo>
                        <a:pt x="3229" y="2110"/>
                      </a:lnTo>
                      <a:lnTo>
                        <a:pt x="3247" y="2206"/>
                      </a:lnTo>
                      <a:lnTo>
                        <a:pt x="3259" y="2302"/>
                      </a:lnTo>
                      <a:lnTo>
                        <a:pt x="3265" y="2398"/>
                      </a:lnTo>
                      <a:lnTo>
                        <a:pt x="3265" y="2482"/>
                      </a:lnTo>
                      <a:lnTo>
                        <a:pt x="3253" y="2565"/>
                      </a:lnTo>
                      <a:lnTo>
                        <a:pt x="3241" y="2643"/>
                      </a:lnTo>
                      <a:lnTo>
                        <a:pt x="3217" y="2715"/>
                      </a:lnTo>
                      <a:lnTo>
                        <a:pt x="3187" y="2781"/>
                      </a:lnTo>
                      <a:lnTo>
                        <a:pt x="3157" y="2847"/>
                      </a:lnTo>
                      <a:lnTo>
                        <a:pt x="3115" y="2907"/>
                      </a:lnTo>
                      <a:lnTo>
                        <a:pt x="3068" y="2961"/>
                      </a:lnTo>
                      <a:lnTo>
                        <a:pt x="2996" y="3021"/>
                      </a:lnTo>
                      <a:lnTo>
                        <a:pt x="2918" y="3075"/>
                      </a:lnTo>
                      <a:lnTo>
                        <a:pt x="2930" y="3075"/>
                      </a:lnTo>
                      <a:lnTo>
                        <a:pt x="3002" y="3027"/>
                      </a:lnTo>
                      <a:lnTo>
                        <a:pt x="3068" y="2967"/>
                      </a:lnTo>
                      <a:lnTo>
                        <a:pt x="3115" y="2913"/>
                      </a:lnTo>
                      <a:lnTo>
                        <a:pt x="3157" y="2853"/>
                      </a:lnTo>
                      <a:lnTo>
                        <a:pt x="3193" y="2787"/>
                      </a:lnTo>
                      <a:lnTo>
                        <a:pt x="3223" y="2721"/>
                      </a:lnTo>
                      <a:lnTo>
                        <a:pt x="3247" y="2643"/>
                      </a:lnTo>
                      <a:lnTo>
                        <a:pt x="3259" y="2565"/>
                      </a:lnTo>
                      <a:lnTo>
                        <a:pt x="3271" y="2482"/>
                      </a:lnTo>
                      <a:lnTo>
                        <a:pt x="3271" y="2398"/>
                      </a:lnTo>
                      <a:lnTo>
                        <a:pt x="3265" y="2302"/>
                      </a:lnTo>
                      <a:lnTo>
                        <a:pt x="3253" y="2206"/>
                      </a:lnTo>
                      <a:lnTo>
                        <a:pt x="3235" y="2110"/>
                      </a:lnTo>
                      <a:lnTo>
                        <a:pt x="3211" y="2008"/>
                      </a:lnTo>
                      <a:lnTo>
                        <a:pt x="3175" y="1906"/>
                      </a:lnTo>
                      <a:lnTo>
                        <a:pt x="3139" y="1804"/>
                      </a:lnTo>
                      <a:lnTo>
                        <a:pt x="3091" y="1702"/>
                      </a:lnTo>
                      <a:lnTo>
                        <a:pt x="3038" y="1594"/>
                      </a:lnTo>
                      <a:lnTo>
                        <a:pt x="2918" y="1391"/>
                      </a:lnTo>
                      <a:lnTo>
                        <a:pt x="2775" y="1181"/>
                      </a:lnTo>
                      <a:lnTo>
                        <a:pt x="2613" y="983"/>
                      </a:lnTo>
                      <a:lnTo>
                        <a:pt x="2428" y="791"/>
                      </a:lnTo>
                      <a:lnTo>
                        <a:pt x="2278" y="653"/>
                      </a:lnTo>
                      <a:lnTo>
                        <a:pt x="2123" y="527"/>
                      </a:lnTo>
                      <a:lnTo>
                        <a:pt x="1967" y="419"/>
                      </a:lnTo>
                      <a:lnTo>
                        <a:pt x="1806" y="318"/>
                      </a:lnTo>
                      <a:lnTo>
                        <a:pt x="1650" y="234"/>
                      </a:lnTo>
                      <a:lnTo>
                        <a:pt x="1489" y="156"/>
                      </a:lnTo>
                      <a:lnTo>
                        <a:pt x="1334" y="96"/>
                      </a:lnTo>
                      <a:lnTo>
                        <a:pt x="1184" y="54"/>
                      </a:lnTo>
                      <a:lnTo>
                        <a:pt x="1035" y="18"/>
                      </a:lnTo>
                      <a:lnTo>
                        <a:pt x="891" y="0"/>
                      </a:lnTo>
                      <a:lnTo>
                        <a:pt x="754" y="0"/>
                      </a:lnTo>
                      <a:lnTo>
                        <a:pt x="622" y="12"/>
                      </a:lnTo>
                      <a:lnTo>
                        <a:pt x="502" y="36"/>
                      </a:lnTo>
                      <a:lnTo>
                        <a:pt x="395" y="78"/>
                      </a:lnTo>
                      <a:lnTo>
                        <a:pt x="293" y="138"/>
                      </a:lnTo>
                      <a:lnTo>
                        <a:pt x="204" y="210"/>
                      </a:lnTo>
                      <a:lnTo>
                        <a:pt x="156" y="264"/>
                      </a:lnTo>
                      <a:lnTo>
                        <a:pt x="114" y="324"/>
                      </a:lnTo>
                      <a:lnTo>
                        <a:pt x="78" y="389"/>
                      </a:lnTo>
                      <a:lnTo>
                        <a:pt x="48" y="461"/>
                      </a:lnTo>
                      <a:lnTo>
                        <a:pt x="30" y="533"/>
                      </a:lnTo>
                      <a:lnTo>
                        <a:pt x="12" y="611"/>
                      </a:lnTo>
                      <a:lnTo>
                        <a:pt x="6" y="695"/>
                      </a:lnTo>
                      <a:lnTo>
                        <a:pt x="0" y="779"/>
                      </a:lnTo>
                      <a:lnTo>
                        <a:pt x="6" y="875"/>
                      </a:lnTo>
                      <a:lnTo>
                        <a:pt x="18" y="971"/>
                      </a:lnTo>
                      <a:lnTo>
                        <a:pt x="36" y="1067"/>
                      </a:lnTo>
                      <a:lnTo>
                        <a:pt x="60" y="1169"/>
                      </a:lnTo>
                      <a:lnTo>
                        <a:pt x="96" y="1271"/>
                      </a:lnTo>
                      <a:lnTo>
                        <a:pt x="132" y="1373"/>
                      </a:lnTo>
                      <a:lnTo>
                        <a:pt x="180" y="1474"/>
                      </a:lnTo>
                      <a:lnTo>
                        <a:pt x="233" y="1582"/>
                      </a:lnTo>
                      <a:lnTo>
                        <a:pt x="287" y="1684"/>
                      </a:lnTo>
                      <a:lnTo>
                        <a:pt x="353" y="1786"/>
                      </a:lnTo>
                      <a:lnTo>
                        <a:pt x="496" y="1990"/>
                      </a:lnTo>
                      <a:lnTo>
                        <a:pt x="664" y="2188"/>
                      </a:lnTo>
                      <a:lnTo>
                        <a:pt x="849" y="2380"/>
                      </a:lnTo>
                      <a:lnTo>
                        <a:pt x="981" y="2500"/>
                      </a:lnTo>
                      <a:lnTo>
                        <a:pt x="1112" y="2607"/>
                      </a:lnTo>
                      <a:lnTo>
                        <a:pt x="1244" y="2709"/>
                      </a:lnTo>
                      <a:lnTo>
                        <a:pt x="1381" y="2805"/>
                      </a:lnTo>
                      <a:lnTo>
                        <a:pt x="1519" y="2889"/>
                      </a:lnTo>
                      <a:lnTo>
                        <a:pt x="1656" y="2961"/>
                      </a:lnTo>
                      <a:lnTo>
                        <a:pt x="1788" y="3021"/>
                      </a:lnTo>
                      <a:lnTo>
                        <a:pt x="1926" y="3075"/>
                      </a:lnTo>
                      <a:lnTo>
                        <a:pt x="1937" y="3075"/>
                      </a:lnTo>
                      <a:lnTo>
                        <a:pt x="1800" y="3021"/>
                      </a:lnTo>
                      <a:lnTo>
                        <a:pt x="1662" y="2961"/>
                      </a:lnTo>
                      <a:lnTo>
                        <a:pt x="1525" y="2889"/>
                      </a:lnTo>
                      <a:lnTo>
                        <a:pt x="1387" y="2805"/>
                      </a:lnTo>
                      <a:lnTo>
                        <a:pt x="1250" y="2709"/>
                      </a:lnTo>
                      <a:lnTo>
                        <a:pt x="1118" y="2607"/>
                      </a:lnTo>
                      <a:lnTo>
                        <a:pt x="981" y="2500"/>
                      </a:lnTo>
                      <a:lnTo>
                        <a:pt x="849" y="2380"/>
                      </a:lnTo>
                      <a:close/>
                    </a:path>
                  </a:pathLst>
                </a:custGeom>
                <a:solidFill>
                  <a:schemeClr val="accent2"/>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grpSp>
              <p:nvGrpSpPr>
                <p:cNvPr id="34" name="Group 6"/>
                <p:cNvGrpSpPr>
                  <a:grpSpLocks/>
                </p:cNvGrpSpPr>
                <p:nvPr userDrawn="1"/>
              </p:nvGrpSpPr>
              <p:grpSpPr bwMode="auto">
                <a:xfrm>
                  <a:off x="0" y="522"/>
                  <a:ext cx="4751" cy="3794"/>
                  <a:chOff x="0" y="522"/>
                  <a:chExt cx="4751" cy="3794"/>
                </a:xfrm>
              </p:grpSpPr>
              <p:sp>
                <p:nvSpPr>
                  <p:cNvPr id="35" name="Freeform 7"/>
                  <p:cNvSpPr>
                    <a:spLocks/>
                  </p:cNvSpPr>
                  <p:nvPr userDrawn="1"/>
                </p:nvSpPr>
                <p:spPr bwMode="hidden">
                  <a:xfrm>
                    <a:off x="400" y="815"/>
                    <a:ext cx="3964" cy="3501"/>
                  </a:xfrm>
                  <a:custGeom>
                    <a:avLst/>
                    <a:gdLst>
                      <a:gd name="T0" fmla="*/ 3970 w 3952"/>
                      <a:gd name="T1" fmla="*/ 2860 h 3501"/>
                      <a:gd name="T2" fmla="*/ 3934 w 3952"/>
                      <a:gd name="T3" fmla="*/ 2614 h 3501"/>
                      <a:gd name="T4" fmla="*/ 3863 w 3952"/>
                      <a:gd name="T5" fmla="*/ 2368 h 3501"/>
                      <a:gd name="T6" fmla="*/ 3753 w 3952"/>
                      <a:gd name="T7" fmla="*/ 2110 h 3501"/>
                      <a:gd name="T8" fmla="*/ 3615 w 3952"/>
                      <a:gd name="T9" fmla="*/ 1853 h 3501"/>
                      <a:gd name="T10" fmla="*/ 3452 w 3952"/>
                      <a:gd name="T11" fmla="*/ 1595 h 3501"/>
                      <a:gd name="T12" fmla="*/ 3261 w 3952"/>
                      <a:gd name="T13" fmla="*/ 1343 h 3501"/>
                      <a:gd name="T14" fmla="*/ 3043 w 3952"/>
                      <a:gd name="T15" fmla="*/ 1103 h 3501"/>
                      <a:gd name="T16" fmla="*/ 2737 w 3952"/>
                      <a:gd name="T17" fmla="*/ 815 h 3501"/>
                      <a:gd name="T18" fmla="*/ 2346 w 3952"/>
                      <a:gd name="T19" fmla="*/ 522 h 3501"/>
                      <a:gd name="T20" fmla="*/ 1955 w 3952"/>
                      <a:gd name="T21" fmla="*/ 288 h 3501"/>
                      <a:gd name="T22" fmla="*/ 1565 w 3952"/>
                      <a:gd name="T23" fmla="*/ 126 h 3501"/>
                      <a:gd name="T24" fmla="*/ 1192 w 3952"/>
                      <a:gd name="T25" fmla="*/ 24 h 3501"/>
                      <a:gd name="T26" fmla="*/ 843 w 3952"/>
                      <a:gd name="T27" fmla="*/ 0 h 3501"/>
                      <a:gd name="T28" fmla="*/ 530 w 3952"/>
                      <a:gd name="T29" fmla="*/ 48 h 3501"/>
                      <a:gd name="T30" fmla="*/ 265 w 3952"/>
                      <a:gd name="T31" fmla="*/ 174 h 3501"/>
                      <a:gd name="T32" fmla="*/ 114 w 3952"/>
                      <a:gd name="T33" fmla="*/ 312 h 3501"/>
                      <a:gd name="T34" fmla="*/ 0 w 3952"/>
                      <a:gd name="T35" fmla="*/ 486 h 3501"/>
                      <a:gd name="T36" fmla="*/ 72 w 3952"/>
                      <a:gd name="T37" fmla="*/ 372 h 3501"/>
                      <a:gd name="T38" fmla="*/ 271 w 3952"/>
                      <a:gd name="T39" fmla="*/ 174 h 3501"/>
                      <a:gd name="T40" fmla="*/ 530 w 3952"/>
                      <a:gd name="T41" fmla="*/ 48 h 3501"/>
                      <a:gd name="T42" fmla="*/ 843 w 3952"/>
                      <a:gd name="T43" fmla="*/ 6 h 3501"/>
                      <a:gd name="T44" fmla="*/ 1192 w 3952"/>
                      <a:gd name="T45" fmla="*/ 30 h 3501"/>
                      <a:gd name="T46" fmla="*/ 1565 w 3952"/>
                      <a:gd name="T47" fmla="*/ 132 h 3501"/>
                      <a:gd name="T48" fmla="*/ 1955 w 3952"/>
                      <a:gd name="T49" fmla="*/ 294 h 3501"/>
                      <a:gd name="T50" fmla="*/ 2346 w 3952"/>
                      <a:gd name="T51" fmla="*/ 528 h 3501"/>
                      <a:gd name="T52" fmla="*/ 2731 w 3952"/>
                      <a:gd name="T53" fmla="*/ 821 h 3501"/>
                      <a:gd name="T54" fmla="*/ 3146 w 3952"/>
                      <a:gd name="T55" fmla="*/ 1223 h 3501"/>
                      <a:gd name="T56" fmla="*/ 3356 w 3952"/>
                      <a:gd name="T57" fmla="*/ 1469 h 3501"/>
                      <a:gd name="T58" fmla="*/ 3532 w 3952"/>
                      <a:gd name="T59" fmla="*/ 1727 h 3501"/>
                      <a:gd name="T60" fmla="*/ 3687 w 3952"/>
                      <a:gd name="T61" fmla="*/ 1984 h 3501"/>
                      <a:gd name="T62" fmla="*/ 3808 w 3952"/>
                      <a:gd name="T63" fmla="*/ 2236 h 3501"/>
                      <a:gd name="T64" fmla="*/ 3899 w 3952"/>
                      <a:gd name="T65" fmla="*/ 2494 h 3501"/>
                      <a:gd name="T66" fmla="*/ 3958 w 3952"/>
                      <a:gd name="T67" fmla="*/ 2740 h 3501"/>
                      <a:gd name="T68" fmla="*/ 3976 w 3952"/>
                      <a:gd name="T69" fmla="*/ 2973 h 3501"/>
                      <a:gd name="T70" fmla="*/ 3946 w 3952"/>
                      <a:gd name="T71" fmla="*/ 3255 h 3501"/>
                      <a:gd name="T72" fmla="*/ 3857 w 3952"/>
                      <a:gd name="T73" fmla="*/ 3501 h 3501"/>
                      <a:gd name="T74" fmla="*/ 3910 w 3952"/>
                      <a:gd name="T75" fmla="*/ 3387 h 3501"/>
                      <a:gd name="T76" fmla="*/ 3970 w 3952"/>
                      <a:gd name="T77" fmla="*/ 3123 h 3501"/>
                      <a:gd name="T78" fmla="*/ 3976 w 3952"/>
                      <a:gd name="T79" fmla="*/ 2973 h 350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952" h="3501">
                        <a:moveTo>
                          <a:pt x="3952" y="2973"/>
                        </a:moveTo>
                        <a:lnTo>
                          <a:pt x="3946" y="2860"/>
                        </a:lnTo>
                        <a:lnTo>
                          <a:pt x="3934" y="2740"/>
                        </a:lnTo>
                        <a:lnTo>
                          <a:pt x="3910" y="2614"/>
                        </a:lnTo>
                        <a:lnTo>
                          <a:pt x="3875" y="2494"/>
                        </a:lnTo>
                        <a:lnTo>
                          <a:pt x="3839" y="2368"/>
                        </a:lnTo>
                        <a:lnTo>
                          <a:pt x="3785" y="2236"/>
                        </a:lnTo>
                        <a:lnTo>
                          <a:pt x="3731" y="2110"/>
                        </a:lnTo>
                        <a:lnTo>
                          <a:pt x="3665" y="1978"/>
                        </a:lnTo>
                        <a:lnTo>
                          <a:pt x="3593" y="1853"/>
                        </a:lnTo>
                        <a:lnTo>
                          <a:pt x="3516" y="1721"/>
                        </a:lnTo>
                        <a:lnTo>
                          <a:pt x="3432" y="1595"/>
                        </a:lnTo>
                        <a:lnTo>
                          <a:pt x="3336" y="1469"/>
                        </a:lnTo>
                        <a:lnTo>
                          <a:pt x="3241" y="1343"/>
                        </a:lnTo>
                        <a:lnTo>
                          <a:pt x="3133" y="1223"/>
                        </a:lnTo>
                        <a:lnTo>
                          <a:pt x="3025" y="1103"/>
                        </a:lnTo>
                        <a:lnTo>
                          <a:pt x="2906" y="983"/>
                        </a:lnTo>
                        <a:lnTo>
                          <a:pt x="2721" y="815"/>
                        </a:lnTo>
                        <a:lnTo>
                          <a:pt x="2529" y="660"/>
                        </a:lnTo>
                        <a:lnTo>
                          <a:pt x="2332" y="522"/>
                        </a:lnTo>
                        <a:lnTo>
                          <a:pt x="2141" y="396"/>
                        </a:lnTo>
                        <a:lnTo>
                          <a:pt x="1943" y="288"/>
                        </a:lnTo>
                        <a:lnTo>
                          <a:pt x="1746" y="198"/>
                        </a:lnTo>
                        <a:lnTo>
                          <a:pt x="1555" y="126"/>
                        </a:lnTo>
                        <a:lnTo>
                          <a:pt x="1363" y="66"/>
                        </a:lnTo>
                        <a:lnTo>
                          <a:pt x="1184" y="24"/>
                        </a:lnTo>
                        <a:lnTo>
                          <a:pt x="1005" y="6"/>
                        </a:lnTo>
                        <a:lnTo>
                          <a:pt x="837" y="0"/>
                        </a:lnTo>
                        <a:lnTo>
                          <a:pt x="676" y="12"/>
                        </a:lnTo>
                        <a:lnTo>
                          <a:pt x="526" y="48"/>
                        </a:lnTo>
                        <a:lnTo>
                          <a:pt x="389" y="102"/>
                        </a:lnTo>
                        <a:lnTo>
                          <a:pt x="263" y="174"/>
                        </a:lnTo>
                        <a:lnTo>
                          <a:pt x="155" y="264"/>
                        </a:lnTo>
                        <a:lnTo>
                          <a:pt x="114" y="312"/>
                        </a:lnTo>
                        <a:lnTo>
                          <a:pt x="72" y="366"/>
                        </a:lnTo>
                        <a:lnTo>
                          <a:pt x="0" y="486"/>
                        </a:lnTo>
                        <a:lnTo>
                          <a:pt x="0" y="498"/>
                        </a:lnTo>
                        <a:lnTo>
                          <a:pt x="72" y="372"/>
                        </a:lnTo>
                        <a:lnTo>
                          <a:pt x="161" y="264"/>
                        </a:lnTo>
                        <a:lnTo>
                          <a:pt x="269" y="174"/>
                        </a:lnTo>
                        <a:lnTo>
                          <a:pt x="395" y="102"/>
                        </a:lnTo>
                        <a:lnTo>
                          <a:pt x="526" y="48"/>
                        </a:lnTo>
                        <a:lnTo>
                          <a:pt x="676" y="18"/>
                        </a:lnTo>
                        <a:lnTo>
                          <a:pt x="837" y="6"/>
                        </a:lnTo>
                        <a:lnTo>
                          <a:pt x="1005" y="6"/>
                        </a:lnTo>
                        <a:lnTo>
                          <a:pt x="1184" y="30"/>
                        </a:lnTo>
                        <a:lnTo>
                          <a:pt x="1363" y="72"/>
                        </a:lnTo>
                        <a:lnTo>
                          <a:pt x="1555" y="132"/>
                        </a:lnTo>
                        <a:lnTo>
                          <a:pt x="1746" y="204"/>
                        </a:lnTo>
                        <a:lnTo>
                          <a:pt x="1943" y="294"/>
                        </a:lnTo>
                        <a:lnTo>
                          <a:pt x="2135" y="402"/>
                        </a:lnTo>
                        <a:lnTo>
                          <a:pt x="2332" y="528"/>
                        </a:lnTo>
                        <a:lnTo>
                          <a:pt x="2523" y="666"/>
                        </a:lnTo>
                        <a:lnTo>
                          <a:pt x="2715" y="821"/>
                        </a:lnTo>
                        <a:lnTo>
                          <a:pt x="2900" y="989"/>
                        </a:lnTo>
                        <a:lnTo>
                          <a:pt x="3127" y="1223"/>
                        </a:lnTo>
                        <a:lnTo>
                          <a:pt x="3235" y="1349"/>
                        </a:lnTo>
                        <a:lnTo>
                          <a:pt x="3336" y="1469"/>
                        </a:lnTo>
                        <a:lnTo>
                          <a:pt x="3426" y="1595"/>
                        </a:lnTo>
                        <a:lnTo>
                          <a:pt x="3510" y="1727"/>
                        </a:lnTo>
                        <a:lnTo>
                          <a:pt x="3593" y="1853"/>
                        </a:lnTo>
                        <a:lnTo>
                          <a:pt x="3665" y="1984"/>
                        </a:lnTo>
                        <a:lnTo>
                          <a:pt x="3731" y="2110"/>
                        </a:lnTo>
                        <a:lnTo>
                          <a:pt x="3785" y="2236"/>
                        </a:lnTo>
                        <a:lnTo>
                          <a:pt x="3833" y="2368"/>
                        </a:lnTo>
                        <a:lnTo>
                          <a:pt x="3875" y="2494"/>
                        </a:lnTo>
                        <a:lnTo>
                          <a:pt x="3910" y="2614"/>
                        </a:lnTo>
                        <a:lnTo>
                          <a:pt x="3934" y="2740"/>
                        </a:lnTo>
                        <a:lnTo>
                          <a:pt x="3946" y="2860"/>
                        </a:lnTo>
                        <a:lnTo>
                          <a:pt x="3952" y="2973"/>
                        </a:lnTo>
                        <a:lnTo>
                          <a:pt x="3946" y="3123"/>
                        </a:lnTo>
                        <a:lnTo>
                          <a:pt x="3922" y="3255"/>
                        </a:lnTo>
                        <a:lnTo>
                          <a:pt x="3886" y="3387"/>
                        </a:lnTo>
                        <a:lnTo>
                          <a:pt x="3833" y="3501"/>
                        </a:lnTo>
                        <a:lnTo>
                          <a:pt x="3886" y="3387"/>
                        </a:lnTo>
                        <a:lnTo>
                          <a:pt x="3928" y="3255"/>
                        </a:lnTo>
                        <a:lnTo>
                          <a:pt x="3946" y="3123"/>
                        </a:lnTo>
                        <a:lnTo>
                          <a:pt x="3952" y="2973"/>
                        </a:lnTo>
                        <a:close/>
                      </a:path>
                    </a:pathLst>
                  </a:custGeom>
                  <a:solidFill>
                    <a:schemeClr val="accent2"/>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6" name="Freeform 8"/>
                  <p:cNvSpPr>
                    <a:spLocks/>
                  </p:cNvSpPr>
                  <p:nvPr userDrawn="1"/>
                </p:nvSpPr>
                <p:spPr bwMode="hidden">
                  <a:xfrm>
                    <a:off x="406" y="953"/>
                    <a:ext cx="3803" cy="3363"/>
                  </a:xfrm>
                  <a:custGeom>
                    <a:avLst/>
                    <a:gdLst>
                      <a:gd name="T0" fmla="*/ 680 w 3791"/>
                      <a:gd name="T1" fmla="*/ 2416 h 3363"/>
                      <a:gd name="T2" fmla="*/ 421 w 3791"/>
                      <a:gd name="T3" fmla="*/ 2062 h 3363"/>
                      <a:gd name="T4" fmla="*/ 217 w 3791"/>
                      <a:gd name="T5" fmla="*/ 1703 h 3363"/>
                      <a:gd name="T6" fmla="*/ 78 w 3791"/>
                      <a:gd name="T7" fmla="*/ 1343 h 3363"/>
                      <a:gd name="T8" fmla="*/ 12 w 3791"/>
                      <a:gd name="T9" fmla="*/ 1001 h 3363"/>
                      <a:gd name="T10" fmla="*/ 18 w 3791"/>
                      <a:gd name="T11" fmla="*/ 701 h 3363"/>
                      <a:gd name="T12" fmla="*/ 96 w 3791"/>
                      <a:gd name="T13" fmla="*/ 450 h 3363"/>
                      <a:gd name="T14" fmla="*/ 241 w 3791"/>
                      <a:gd name="T15" fmla="*/ 246 h 3363"/>
                      <a:gd name="T16" fmla="*/ 584 w 3791"/>
                      <a:gd name="T17" fmla="*/ 48 h 3363"/>
                      <a:gd name="T18" fmla="*/ 1034 w 3791"/>
                      <a:gd name="T19" fmla="*/ 6 h 3363"/>
                      <a:gd name="T20" fmla="*/ 1553 w 3791"/>
                      <a:gd name="T21" fmla="*/ 120 h 3363"/>
                      <a:gd name="T22" fmla="*/ 2101 w 3791"/>
                      <a:gd name="T23" fmla="*/ 378 h 3363"/>
                      <a:gd name="T24" fmla="*/ 2647 w 3791"/>
                      <a:gd name="T25" fmla="*/ 773 h 3363"/>
                      <a:gd name="T26" fmla="*/ 3135 w 3791"/>
                      <a:gd name="T27" fmla="*/ 1265 h 3363"/>
                      <a:gd name="T28" fmla="*/ 3400 w 3791"/>
                      <a:gd name="T29" fmla="*/ 1625 h 3363"/>
                      <a:gd name="T30" fmla="*/ 3604 w 3791"/>
                      <a:gd name="T31" fmla="*/ 1984 h 3363"/>
                      <a:gd name="T32" fmla="*/ 3743 w 3791"/>
                      <a:gd name="T33" fmla="*/ 2344 h 3363"/>
                      <a:gd name="T34" fmla="*/ 3809 w 3791"/>
                      <a:gd name="T35" fmla="*/ 2686 h 3363"/>
                      <a:gd name="T36" fmla="*/ 3773 w 3791"/>
                      <a:gd name="T37" fmla="*/ 3105 h 3363"/>
                      <a:gd name="T38" fmla="*/ 3652 w 3791"/>
                      <a:gd name="T39" fmla="*/ 3363 h 3363"/>
                      <a:gd name="T40" fmla="*/ 3803 w 3791"/>
                      <a:gd name="T41" fmla="*/ 2967 h 3363"/>
                      <a:gd name="T42" fmla="*/ 3815 w 3791"/>
                      <a:gd name="T43" fmla="*/ 2794 h 3363"/>
                      <a:gd name="T44" fmla="*/ 3773 w 3791"/>
                      <a:gd name="T45" fmla="*/ 2458 h 3363"/>
                      <a:gd name="T46" fmla="*/ 3659 w 3791"/>
                      <a:gd name="T47" fmla="*/ 2104 h 3363"/>
                      <a:gd name="T48" fmla="*/ 3478 w 3791"/>
                      <a:gd name="T49" fmla="*/ 1739 h 3363"/>
                      <a:gd name="T50" fmla="*/ 3231 w 3791"/>
                      <a:gd name="T51" fmla="*/ 1385 h 3363"/>
                      <a:gd name="T52" fmla="*/ 2822 w 3791"/>
                      <a:gd name="T53" fmla="*/ 929 h 3363"/>
                      <a:gd name="T54" fmla="*/ 2286 w 3791"/>
                      <a:gd name="T55" fmla="*/ 492 h 3363"/>
                      <a:gd name="T56" fmla="*/ 1732 w 3791"/>
                      <a:gd name="T57" fmla="*/ 192 h 3363"/>
                      <a:gd name="T58" fmla="*/ 1198 w 3791"/>
                      <a:gd name="T59" fmla="*/ 24 h 3363"/>
                      <a:gd name="T60" fmla="*/ 721 w 3791"/>
                      <a:gd name="T61" fmla="*/ 12 h 3363"/>
                      <a:gd name="T62" fmla="*/ 337 w 3791"/>
                      <a:gd name="T63" fmla="*/ 162 h 3363"/>
                      <a:gd name="T64" fmla="*/ 132 w 3791"/>
                      <a:gd name="T65" fmla="*/ 378 h 3363"/>
                      <a:gd name="T66" fmla="*/ 36 w 3791"/>
                      <a:gd name="T67" fmla="*/ 612 h 3363"/>
                      <a:gd name="T68" fmla="*/ 0 w 3791"/>
                      <a:gd name="T69" fmla="*/ 893 h 3363"/>
                      <a:gd name="T70" fmla="*/ 42 w 3791"/>
                      <a:gd name="T71" fmla="*/ 1229 h 3363"/>
                      <a:gd name="T72" fmla="*/ 163 w 3791"/>
                      <a:gd name="T73" fmla="*/ 1583 h 3363"/>
                      <a:gd name="T74" fmla="*/ 343 w 3791"/>
                      <a:gd name="T75" fmla="*/ 1942 h 3363"/>
                      <a:gd name="T76" fmla="*/ 584 w 3791"/>
                      <a:gd name="T77" fmla="*/ 2302 h 3363"/>
                      <a:gd name="T78" fmla="*/ 993 w 3791"/>
                      <a:gd name="T79" fmla="*/ 2758 h 3363"/>
                      <a:gd name="T80" fmla="*/ 1606 w 3791"/>
                      <a:gd name="T81" fmla="*/ 3237 h 3363"/>
                      <a:gd name="T82" fmla="*/ 1606 w 3791"/>
                      <a:gd name="T83" fmla="*/ 3237 h 3363"/>
                      <a:gd name="T84" fmla="*/ 999 w 3791"/>
                      <a:gd name="T85" fmla="*/ 2758 h 33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791" h="3363">
                        <a:moveTo>
                          <a:pt x="993" y="2758"/>
                        </a:moveTo>
                        <a:lnTo>
                          <a:pt x="777" y="2536"/>
                        </a:lnTo>
                        <a:lnTo>
                          <a:pt x="676" y="2416"/>
                        </a:lnTo>
                        <a:lnTo>
                          <a:pt x="586" y="2302"/>
                        </a:lnTo>
                        <a:lnTo>
                          <a:pt x="496" y="2182"/>
                        </a:lnTo>
                        <a:lnTo>
                          <a:pt x="419" y="2062"/>
                        </a:lnTo>
                        <a:lnTo>
                          <a:pt x="341" y="1942"/>
                        </a:lnTo>
                        <a:lnTo>
                          <a:pt x="275" y="1822"/>
                        </a:lnTo>
                        <a:lnTo>
                          <a:pt x="215" y="1703"/>
                        </a:lnTo>
                        <a:lnTo>
                          <a:pt x="161" y="1583"/>
                        </a:lnTo>
                        <a:lnTo>
                          <a:pt x="114" y="1463"/>
                        </a:lnTo>
                        <a:lnTo>
                          <a:pt x="78" y="1343"/>
                        </a:lnTo>
                        <a:lnTo>
                          <a:pt x="48" y="1229"/>
                        </a:lnTo>
                        <a:lnTo>
                          <a:pt x="24" y="1115"/>
                        </a:lnTo>
                        <a:lnTo>
                          <a:pt x="12" y="1001"/>
                        </a:lnTo>
                        <a:lnTo>
                          <a:pt x="6" y="893"/>
                        </a:lnTo>
                        <a:lnTo>
                          <a:pt x="12" y="797"/>
                        </a:lnTo>
                        <a:lnTo>
                          <a:pt x="18" y="701"/>
                        </a:lnTo>
                        <a:lnTo>
                          <a:pt x="42" y="612"/>
                        </a:lnTo>
                        <a:lnTo>
                          <a:pt x="66" y="528"/>
                        </a:lnTo>
                        <a:lnTo>
                          <a:pt x="96" y="450"/>
                        </a:lnTo>
                        <a:lnTo>
                          <a:pt x="138" y="378"/>
                        </a:lnTo>
                        <a:lnTo>
                          <a:pt x="185" y="306"/>
                        </a:lnTo>
                        <a:lnTo>
                          <a:pt x="239" y="246"/>
                        </a:lnTo>
                        <a:lnTo>
                          <a:pt x="341" y="162"/>
                        </a:lnTo>
                        <a:lnTo>
                          <a:pt x="454" y="96"/>
                        </a:lnTo>
                        <a:lnTo>
                          <a:pt x="580" y="48"/>
                        </a:lnTo>
                        <a:lnTo>
                          <a:pt x="723" y="18"/>
                        </a:lnTo>
                        <a:lnTo>
                          <a:pt x="867" y="6"/>
                        </a:lnTo>
                        <a:lnTo>
                          <a:pt x="1028" y="6"/>
                        </a:lnTo>
                        <a:lnTo>
                          <a:pt x="1196" y="30"/>
                        </a:lnTo>
                        <a:lnTo>
                          <a:pt x="1363" y="66"/>
                        </a:lnTo>
                        <a:lnTo>
                          <a:pt x="1543" y="120"/>
                        </a:lnTo>
                        <a:lnTo>
                          <a:pt x="1722" y="192"/>
                        </a:lnTo>
                        <a:lnTo>
                          <a:pt x="1901" y="282"/>
                        </a:lnTo>
                        <a:lnTo>
                          <a:pt x="2087" y="378"/>
                        </a:lnTo>
                        <a:lnTo>
                          <a:pt x="2272" y="498"/>
                        </a:lnTo>
                        <a:lnTo>
                          <a:pt x="2451" y="624"/>
                        </a:lnTo>
                        <a:lnTo>
                          <a:pt x="2631" y="773"/>
                        </a:lnTo>
                        <a:lnTo>
                          <a:pt x="2804" y="929"/>
                        </a:lnTo>
                        <a:lnTo>
                          <a:pt x="3019" y="1151"/>
                        </a:lnTo>
                        <a:lnTo>
                          <a:pt x="3115" y="1265"/>
                        </a:lnTo>
                        <a:lnTo>
                          <a:pt x="3211" y="1385"/>
                        </a:lnTo>
                        <a:lnTo>
                          <a:pt x="3295" y="1505"/>
                        </a:lnTo>
                        <a:lnTo>
                          <a:pt x="3378" y="1625"/>
                        </a:lnTo>
                        <a:lnTo>
                          <a:pt x="3450" y="1745"/>
                        </a:lnTo>
                        <a:lnTo>
                          <a:pt x="3522" y="1864"/>
                        </a:lnTo>
                        <a:lnTo>
                          <a:pt x="3582" y="1984"/>
                        </a:lnTo>
                        <a:lnTo>
                          <a:pt x="3635" y="2104"/>
                        </a:lnTo>
                        <a:lnTo>
                          <a:pt x="3677" y="2224"/>
                        </a:lnTo>
                        <a:lnTo>
                          <a:pt x="3719" y="2344"/>
                        </a:lnTo>
                        <a:lnTo>
                          <a:pt x="3749" y="2458"/>
                        </a:lnTo>
                        <a:lnTo>
                          <a:pt x="3773" y="2572"/>
                        </a:lnTo>
                        <a:lnTo>
                          <a:pt x="3785" y="2686"/>
                        </a:lnTo>
                        <a:lnTo>
                          <a:pt x="3791" y="2794"/>
                        </a:lnTo>
                        <a:lnTo>
                          <a:pt x="3779" y="2955"/>
                        </a:lnTo>
                        <a:lnTo>
                          <a:pt x="3749" y="3105"/>
                        </a:lnTo>
                        <a:lnTo>
                          <a:pt x="3695" y="3243"/>
                        </a:lnTo>
                        <a:lnTo>
                          <a:pt x="3623" y="3363"/>
                        </a:lnTo>
                        <a:lnTo>
                          <a:pt x="3629" y="3363"/>
                        </a:lnTo>
                        <a:lnTo>
                          <a:pt x="3701" y="3243"/>
                        </a:lnTo>
                        <a:lnTo>
                          <a:pt x="3749" y="3111"/>
                        </a:lnTo>
                        <a:lnTo>
                          <a:pt x="3779" y="2967"/>
                        </a:lnTo>
                        <a:lnTo>
                          <a:pt x="3791" y="2806"/>
                        </a:lnTo>
                        <a:lnTo>
                          <a:pt x="3791" y="2800"/>
                        </a:lnTo>
                        <a:lnTo>
                          <a:pt x="3791" y="2794"/>
                        </a:lnTo>
                        <a:lnTo>
                          <a:pt x="3785" y="2686"/>
                        </a:lnTo>
                        <a:lnTo>
                          <a:pt x="3773" y="2572"/>
                        </a:lnTo>
                        <a:lnTo>
                          <a:pt x="3749" y="2458"/>
                        </a:lnTo>
                        <a:lnTo>
                          <a:pt x="3719" y="2338"/>
                        </a:lnTo>
                        <a:lnTo>
                          <a:pt x="3683" y="2224"/>
                        </a:lnTo>
                        <a:lnTo>
                          <a:pt x="3635" y="2104"/>
                        </a:lnTo>
                        <a:lnTo>
                          <a:pt x="3582" y="1984"/>
                        </a:lnTo>
                        <a:lnTo>
                          <a:pt x="3522" y="1864"/>
                        </a:lnTo>
                        <a:lnTo>
                          <a:pt x="3456" y="1739"/>
                        </a:lnTo>
                        <a:lnTo>
                          <a:pt x="3378" y="1619"/>
                        </a:lnTo>
                        <a:lnTo>
                          <a:pt x="3300" y="1499"/>
                        </a:lnTo>
                        <a:lnTo>
                          <a:pt x="3211" y="1385"/>
                        </a:lnTo>
                        <a:lnTo>
                          <a:pt x="3121" y="1265"/>
                        </a:lnTo>
                        <a:lnTo>
                          <a:pt x="3019" y="1151"/>
                        </a:lnTo>
                        <a:lnTo>
                          <a:pt x="2804" y="929"/>
                        </a:lnTo>
                        <a:lnTo>
                          <a:pt x="2631" y="767"/>
                        </a:lnTo>
                        <a:lnTo>
                          <a:pt x="2451" y="624"/>
                        </a:lnTo>
                        <a:lnTo>
                          <a:pt x="2272" y="492"/>
                        </a:lnTo>
                        <a:lnTo>
                          <a:pt x="2087" y="378"/>
                        </a:lnTo>
                        <a:lnTo>
                          <a:pt x="1901" y="276"/>
                        </a:lnTo>
                        <a:lnTo>
                          <a:pt x="1722" y="192"/>
                        </a:lnTo>
                        <a:lnTo>
                          <a:pt x="1543" y="120"/>
                        </a:lnTo>
                        <a:lnTo>
                          <a:pt x="1363" y="66"/>
                        </a:lnTo>
                        <a:lnTo>
                          <a:pt x="1190" y="24"/>
                        </a:lnTo>
                        <a:lnTo>
                          <a:pt x="1028" y="6"/>
                        </a:lnTo>
                        <a:lnTo>
                          <a:pt x="867" y="0"/>
                        </a:lnTo>
                        <a:lnTo>
                          <a:pt x="717" y="12"/>
                        </a:lnTo>
                        <a:lnTo>
                          <a:pt x="580" y="42"/>
                        </a:lnTo>
                        <a:lnTo>
                          <a:pt x="448" y="90"/>
                        </a:lnTo>
                        <a:lnTo>
                          <a:pt x="335" y="162"/>
                        </a:lnTo>
                        <a:lnTo>
                          <a:pt x="233" y="246"/>
                        </a:lnTo>
                        <a:lnTo>
                          <a:pt x="179" y="306"/>
                        </a:lnTo>
                        <a:lnTo>
                          <a:pt x="132" y="378"/>
                        </a:lnTo>
                        <a:lnTo>
                          <a:pt x="90" y="450"/>
                        </a:lnTo>
                        <a:lnTo>
                          <a:pt x="60" y="528"/>
                        </a:lnTo>
                        <a:lnTo>
                          <a:pt x="36" y="612"/>
                        </a:lnTo>
                        <a:lnTo>
                          <a:pt x="12" y="701"/>
                        </a:lnTo>
                        <a:lnTo>
                          <a:pt x="6" y="797"/>
                        </a:lnTo>
                        <a:lnTo>
                          <a:pt x="0" y="893"/>
                        </a:lnTo>
                        <a:lnTo>
                          <a:pt x="6" y="1001"/>
                        </a:lnTo>
                        <a:lnTo>
                          <a:pt x="24" y="1115"/>
                        </a:lnTo>
                        <a:lnTo>
                          <a:pt x="42" y="1229"/>
                        </a:lnTo>
                        <a:lnTo>
                          <a:pt x="78" y="1343"/>
                        </a:lnTo>
                        <a:lnTo>
                          <a:pt x="114" y="1463"/>
                        </a:lnTo>
                        <a:lnTo>
                          <a:pt x="161" y="1583"/>
                        </a:lnTo>
                        <a:lnTo>
                          <a:pt x="215" y="1703"/>
                        </a:lnTo>
                        <a:lnTo>
                          <a:pt x="275" y="1822"/>
                        </a:lnTo>
                        <a:lnTo>
                          <a:pt x="341" y="1942"/>
                        </a:lnTo>
                        <a:lnTo>
                          <a:pt x="413" y="2062"/>
                        </a:lnTo>
                        <a:lnTo>
                          <a:pt x="496" y="2182"/>
                        </a:lnTo>
                        <a:lnTo>
                          <a:pt x="580" y="2302"/>
                        </a:lnTo>
                        <a:lnTo>
                          <a:pt x="676" y="2422"/>
                        </a:lnTo>
                        <a:lnTo>
                          <a:pt x="771" y="2536"/>
                        </a:lnTo>
                        <a:lnTo>
                          <a:pt x="987" y="2758"/>
                        </a:lnTo>
                        <a:lnTo>
                          <a:pt x="1184" y="2931"/>
                        </a:lnTo>
                        <a:lnTo>
                          <a:pt x="1387" y="3093"/>
                        </a:lnTo>
                        <a:lnTo>
                          <a:pt x="1596" y="3237"/>
                        </a:lnTo>
                        <a:lnTo>
                          <a:pt x="1800" y="3363"/>
                        </a:lnTo>
                        <a:lnTo>
                          <a:pt x="1806" y="3363"/>
                        </a:lnTo>
                        <a:lnTo>
                          <a:pt x="1596" y="3237"/>
                        </a:lnTo>
                        <a:lnTo>
                          <a:pt x="1393" y="3093"/>
                        </a:lnTo>
                        <a:lnTo>
                          <a:pt x="1190" y="2931"/>
                        </a:lnTo>
                        <a:lnTo>
                          <a:pt x="993" y="2758"/>
                        </a:lnTo>
                        <a:close/>
                      </a:path>
                    </a:pathLst>
                  </a:custGeom>
                  <a:solidFill>
                    <a:schemeClr val="accent2"/>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7" name="Freeform 9"/>
                  <p:cNvSpPr>
                    <a:spLocks/>
                  </p:cNvSpPr>
                  <p:nvPr userDrawn="1"/>
                </p:nvSpPr>
                <p:spPr bwMode="hidden">
                  <a:xfrm>
                    <a:off x="514" y="1091"/>
                    <a:ext cx="3538" cy="3225"/>
                  </a:xfrm>
                  <a:custGeom>
                    <a:avLst/>
                    <a:gdLst>
                      <a:gd name="T0" fmla="*/ 542 w 3527"/>
                      <a:gd name="T1" fmla="*/ 2146 h 3225"/>
                      <a:gd name="T2" fmla="*/ 319 w 3527"/>
                      <a:gd name="T3" fmla="*/ 1816 h 3225"/>
                      <a:gd name="T4" fmla="*/ 149 w 3527"/>
                      <a:gd name="T5" fmla="*/ 1481 h 3225"/>
                      <a:gd name="T6" fmla="*/ 41 w 3527"/>
                      <a:gd name="T7" fmla="*/ 1151 h 3225"/>
                      <a:gd name="T8" fmla="*/ 0 w 3527"/>
                      <a:gd name="T9" fmla="*/ 839 h 3225"/>
                      <a:gd name="T10" fmla="*/ 30 w 3527"/>
                      <a:gd name="T11" fmla="*/ 575 h 3225"/>
                      <a:gd name="T12" fmla="*/ 125 w 3527"/>
                      <a:gd name="T13" fmla="*/ 354 h 3225"/>
                      <a:gd name="T14" fmla="*/ 319 w 3527"/>
                      <a:gd name="T15" fmla="*/ 150 h 3225"/>
                      <a:gd name="T16" fmla="*/ 673 w 3527"/>
                      <a:gd name="T17" fmla="*/ 12 h 3225"/>
                      <a:gd name="T18" fmla="*/ 1118 w 3527"/>
                      <a:gd name="T19" fmla="*/ 24 h 3225"/>
                      <a:gd name="T20" fmla="*/ 1618 w 3527"/>
                      <a:gd name="T21" fmla="*/ 174 h 3225"/>
                      <a:gd name="T22" fmla="*/ 2130 w 3527"/>
                      <a:gd name="T23" fmla="*/ 456 h 3225"/>
                      <a:gd name="T24" fmla="*/ 2629 w 3527"/>
                      <a:gd name="T25" fmla="*/ 857 h 3225"/>
                      <a:gd name="T26" fmla="*/ 3093 w 3527"/>
                      <a:gd name="T27" fmla="*/ 1391 h 3225"/>
                      <a:gd name="T28" fmla="*/ 3296 w 3527"/>
                      <a:gd name="T29" fmla="*/ 1726 h 3225"/>
                      <a:gd name="T30" fmla="*/ 3448 w 3527"/>
                      <a:gd name="T31" fmla="*/ 2062 h 3225"/>
                      <a:gd name="T32" fmla="*/ 3531 w 3527"/>
                      <a:gd name="T33" fmla="*/ 2386 h 3225"/>
                      <a:gd name="T34" fmla="*/ 3543 w 3527"/>
                      <a:gd name="T35" fmla="*/ 2680 h 3225"/>
                      <a:gd name="T36" fmla="*/ 3496 w 3527"/>
                      <a:gd name="T37" fmla="*/ 2931 h 3225"/>
                      <a:gd name="T38" fmla="*/ 3381 w 3527"/>
                      <a:gd name="T39" fmla="*/ 3141 h 3225"/>
                      <a:gd name="T40" fmla="*/ 3302 w 3527"/>
                      <a:gd name="T41" fmla="*/ 3225 h 3225"/>
                      <a:gd name="T42" fmla="*/ 3332 w 3527"/>
                      <a:gd name="T43" fmla="*/ 3201 h 3225"/>
                      <a:gd name="T44" fmla="*/ 3466 w 3527"/>
                      <a:gd name="T45" fmla="*/ 3009 h 3225"/>
                      <a:gd name="T46" fmla="*/ 3537 w 3527"/>
                      <a:gd name="T47" fmla="*/ 2769 h 3225"/>
                      <a:gd name="T48" fmla="*/ 3543 w 3527"/>
                      <a:gd name="T49" fmla="*/ 2488 h 3225"/>
                      <a:gd name="T50" fmla="*/ 3484 w 3527"/>
                      <a:gd name="T51" fmla="*/ 2170 h 3225"/>
                      <a:gd name="T52" fmla="*/ 3356 w 3527"/>
                      <a:gd name="T53" fmla="*/ 1834 h 3225"/>
                      <a:gd name="T54" fmla="*/ 3165 w 3527"/>
                      <a:gd name="T55" fmla="*/ 1499 h 3225"/>
                      <a:gd name="T56" fmla="*/ 2834 w 3527"/>
                      <a:gd name="T57" fmla="*/ 1061 h 3225"/>
                      <a:gd name="T58" fmla="*/ 2298 w 3527"/>
                      <a:gd name="T59" fmla="*/ 575 h 3225"/>
                      <a:gd name="T60" fmla="*/ 1787 w 3527"/>
                      <a:gd name="T61" fmla="*/ 252 h 3225"/>
                      <a:gd name="T62" fmla="*/ 1281 w 3527"/>
                      <a:gd name="T63" fmla="*/ 60 h 3225"/>
                      <a:gd name="T64" fmla="*/ 813 w 3527"/>
                      <a:gd name="T65" fmla="*/ 0 h 3225"/>
                      <a:gd name="T66" fmla="*/ 420 w 3527"/>
                      <a:gd name="T67" fmla="*/ 84 h 3225"/>
                      <a:gd name="T68" fmla="*/ 169 w 3527"/>
                      <a:gd name="T69" fmla="*/ 288 h 3225"/>
                      <a:gd name="T70" fmla="*/ 53 w 3527"/>
                      <a:gd name="T71" fmla="*/ 498 h 3225"/>
                      <a:gd name="T72" fmla="*/ 0 w 3527"/>
                      <a:gd name="T73" fmla="*/ 749 h 3225"/>
                      <a:gd name="T74" fmla="*/ 18 w 3527"/>
                      <a:gd name="T75" fmla="*/ 1043 h 3225"/>
                      <a:gd name="T76" fmla="*/ 101 w 3527"/>
                      <a:gd name="T77" fmla="*/ 1373 h 3225"/>
                      <a:gd name="T78" fmla="*/ 253 w 3527"/>
                      <a:gd name="T79" fmla="*/ 1708 h 3225"/>
                      <a:gd name="T80" fmla="*/ 456 w 3527"/>
                      <a:gd name="T81" fmla="*/ 2038 h 3225"/>
                      <a:gd name="T82" fmla="*/ 920 w 3527"/>
                      <a:gd name="T83" fmla="*/ 2572 h 3225"/>
                      <a:gd name="T84" fmla="*/ 1263 w 3527"/>
                      <a:gd name="T85" fmla="*/ 2865 h 3225"/>
                      <a:gd name="T86" fmla="*/ 1618 w 3527"/>
                      <a:gd name="T87" fmla="*/ 3099 h 3225"/>
                      <a:gd name="T88" fmla="*/ 1865 w 3527"/>
                      <a:gd name="T89" fmla="*/ 3225 h 3225"/>
                      <a:gd name="T90" fmla="*/ 1504 w 3527"/>
                      <a:gd name="T91" fmla="*/ 3027 h 3225"/>
                      <a:gd name="T92" fmla="*/ 1150 w 3527"/>
                      <a:gd name="T93" fmla="*/ 2769 h 32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527" h="3225">
                        <a:moveTo>
                          <a:pt x="914" y="2572"/>
                        </a:moveTo>
                        <a:lnTo>
                          <a:pt x="717" y="2362"/>
                        </a:lnTo>
                        <a:lnTo>
                          <a:pt x="538" y="2146"/>
                        </a:lnTo>
                        <a:lnTo>
                          <a:pt x="460" y="2038"/>
                        </a:lnTo>
                        <a:lnTo>
                          <a:pt x="382" y="1930"/>
                        </a:lnTo>
                        <a:lnTo>
                          <a:pt x="317" y="1816"/>
                        </a:lnTo>
                        <a:lnTo>
                          <a:pt x="251" y="1702"/>
                        </a:lnTo>
                        <a:lnTo>
                          <a:pt x="197" y="1589"/>
                        </a:lnTo>
                        <a:lnTo>
                          <a:pt x="149" y="1481"/>
                        </a:lnTo>
                        <a:lnTo>
                          <a:pt x="107" y="1367"/>
                        </a:lnTo>
                        <a:lnTo>
                          <a:pt x="71" y="1259"/>
                        </a:lnTo>
                        <a:lnTo>
                          <a:pt x="41" y="1151"/>
                        </a:lnTo>
                        <a:lnTo>
                          <a:pt x="18" y="1043"/>
                        </a:lnTo>
                        <a:lnTo>
                          <a:pt x="6" y="941"/>
                        </a:lnTo>
                        <a:lnTo>
                          <a:pt x="0" y="839"/>
                        </a:lnTo>
                        <a:lnTo>
                          <a:pt x="6" y="749"/>
                        </a:lnTo>
                        <a:lnTo>
                          <a:pt x="12" y="659"/>
                        </a:lnTo>
                        <a:lnTo>
                          <a:pt x="30" y="575"/>
                        </a:lnTo>
                        <a:lnTo>
                          <a:pt x="59" y="498"/>
                        </a:lnTo>
                        <a:lnTo>
                          <a:pt x="89" y="420"/>
                        </a:lnTo>
                        <a:lnTo>
                          <a:pt x="125" y="354"/>
                        </a:lnTo>
                        <a:lnTo>
                          <a:pt x="173" y="288"/>
                        </a:lnTo>
                        <a:lnTo>
                          <a:pt x="221" y="228"/>
                        </a:lnTo>
                        <a:lnTo>
                          <a:pt x="317" y="150"/>
                        </a:lnTo>
                        <a:lnTo>
                          <a:pt x="424" y="90"/>
                        </a:lnTo>
                        <a:lnTo>
                          <a:pt x="544" y="42"/>
                        </a:lnTo>
                        <a:lnTo>
                          <a:pt x="669" y="12"/>
                        </a:lnTo>
                        <a:lnTo>
                          <a:pt x="813" y="0"/>
                        </a:lnTo>
                        <a:lnTo>
                          <a:pt x="956" y="6"/>
                        </a:lnTo>
                        <a:lnTo>
                          <a:pt x="1112" y="24"/>
                        </a:lnTo>
                        <a:lnTo>
                          <a:pt x="1273" y="60"/>
                        </a:lnTo>
                        <a:lnTo>
                          <a:pt x="1441" y="114"/>
                        </a:lnTo>
                        <a:lnTo>
                          <a:pt x="1608" y="174"/>
                        </a:lnTo>
                        <a:lnTo>
                          <a:pt x="1775" y="258"/>
                        </a:lnTo>
                        <a:lnTo>
                          <a:pt x="1949" y="348"/>
                        </a:lnTo>
                        <a:lnTo>
                          <a:pt x="2116" y="456"/>
                        </a:lnTo>
                        <a:lnTo>
                          <a:pt x="2284" y="575"/>
                        </a:lnTo>
                        <a:lnTo>
                          <a:pt x="2451" y="713"/>
                        </a:lnTo>
                        <a:lnTo>
                          <a:pt x="2613" y="857"/>
                        </a:lnTo>
                        <a:lnTo>
                          <a:pt x="2810" y="1067"/>
                        </a:lnTo>
                        <a:lnTo>
                          <a:pt x="2989" y="1283"/>
                        </a:lnTo>
                        <a:lnTo>
                          <a:pt x="3073" y="1391"/>
                        </a:lnTo>
                        <a:lnTo>
                          <a:pt x="3145" y="1505"/>
                        </a:lnTo>
                        <a:lnTo>
                          <a:pt x="3216" y="1612"/>
                        </a:lnTo>
                        <a:lnTo>
                          <a:pt x="3276" y="1726"/>
                        </a:lnTo>
                        <a:lnTo>
                          <a:pt x="3330" y="1840"/>
                        </a:lnTo>
                        <a:lnTo>
                          <a:pt x="3384" y="1948"/>
                        </a:lnTo>
                        <a:lnTo>
                          <a:pt x="3426" y="2062"/>
                        </a:lnTo>
                        <a:lnTo>
                          <a:pt x="3462" y="2170"/>
                        </a:lnTo>
                        <a:lnTo>
                          <a:pt x="3491" y="2278"/>
                        </a:lnTo>
                        <a:lnTo>
                          <a:pt x="3509" y="2386"/>
                        </a:lnTo>
                        <a:lnTo>
                          <a:pt x="3521" y="2488"/>
                        </a:lnTo>
                        <a:lnTo>
                          <a:pt x="3527" y="2590"/>
                        </a:lnTo>
                        <a:lnTo>
                          <a:pt x="3521" y="2680"/>
                        </a:lnTo>
                        <a:lnTo>
                          <a:pt x="3515" y="2769"/>
                        </a:lnTo>
                        <a:lnTo>
                          <a:pt x="3497" y="2853"/>
                        </a:lnTo>
                        <a:lnTo>
                          <a:pt x="3474" y="2931"/>
                        </a:lnTo>
                        <a:lnTo>
                          <a:pt x="3438" y="3009"/>
                        </a:lnTo>
                        <a:lnTo>
                          <a:pt x="3402" y="3075"/>
                        </a:lnTo>
                        <a:lnTo>
                          <a:pt x="3360" y="3141"/>
                        </a:lnTo>
                        <a:lnTo>
                          <a:pt x="3306" y="3201"/>
                        </a:lnTo>
                        <a:lnTo>
                          <a:pt x="3294" y="3213"/>
                        </a:lnTo>
                        <a:lnTo>
                          <a:pt x="3282" y="3225"/>
                        </a:lnTo>
                        <a:lnTo>
                          <a:pt x="3288" y="3225"/>
                        </a:lnTo>
                        <a:lnTo>
                          <a:pt x="3300" y="3213"/>
                        </a:lnTo>
                        <a:lnTo>
                          <a:pt x="3312" y="3201"/>
                        </a:lnTo>
                        <a:lnTo>
                          <a:pt x="3366" y="3141"/>
                        </a:lnTo>
                        <a:lnTo>
                          <a:pt x="3408" y="3075"/>
                        </a:lnTo>
                        <a:lnTo>
                          <a:pt x="3444" y="3009"/>
                        </a:lnTo>
                        <a:lnTo>
                          <a:pt x="3474" y="2931"/>
                        </a:lnTo>
                        <a:lnTo>
                          <a:pt x="3497" y="2853"/>
                        </a:lnTo>
                        <a:lnTo>
                          <a:pt x="3515" y="2769"/>
                        </a:lnTo>
                        <a:lnTo>
                          <a:pt x="3527" y="2680"/>
                        </a:lnTo>
                        <a:lnTo>
                          <a:pt x="3527" y="2590"/>
                        </a:lnTo>
                        <a:lnTo>
                          <a:pt x="3521" y="2488"/>
                        </a:lnTo>
                        <a:lnTo>
                          <a:pt x="3509" y="2386"/>
                        </a:lnTo>
                        <a:lnTo>
                          <a:pt x="3491" y="2278"/>
                        </a:lnTo>
                        <a:lnTo>
                          <a:pt x="3462" y="2170"/>
                        </a:lnTo>
                        <a:lnTo>
                          <a:pt x="3426" y="2056"/>
                        </a:lnTo>
                        <a:lnTo>
                          <a:pt x="3384" y="1948"/>
                        </a:lnTo>
                        <a:lnTo>
                          <a:pt x="3336" y="1834"/>
                        </a:lnTo>
                        <a:lnTo>
                          <a:pt x="3276" y="1726"/>
                        </a:lnTo>
                        <a:lnTo>
                          <a:pt x="3216" y="1612"/>
                        </a:lnTo>
                        <a:lnTo>
                          <a:pt x="3145" y="1499"/>
                        </a:lnTo>
                        <a:lnTo>
                          <a:pt x="3073" y="1391"/>
                        </a:lnTo>
                        <a:lnTo>
                          <a:pt x="2989" y="1277"/>
                        </a:lnTo>
                        <a:lnTo>
                          <a:pt x="2816" y="1061"/>
                        </a:lnTo>
                        <a:lnTo>
                          <a:pt x="2613" y="857"/>
                        </a:lnTo>
                        <a:lnTo>
                          <a:pt x="2451" y="707"/>
                        </a:lnTo>
                        <a:lnTo>
                          <a:pt x="2284" y="575"/>
                        </a:lnTo>
                        <a:lnTo>
                          <a:pt x="2116" y="456"/>
                        </a:lnTo>
                        <a:lnTo>
                          <a:pt x="1949" y="348"/>
                        </a:lnTo>
                        <a:lnTo>
                          <a:pt x="1775" y="252"/>
                        </a:lnTo>
                        <a:lnTo>
                          <a:pt x="1608" y="174"/>
                        </a:lnTo>
                        <a:lnTo>
                          <a:pt x="1435" y="108"/>
                        </a:lnTo>
                        <a:lnTo>
                          <a:pt x="1273" y="60"/>
                        </a:lnTo>
                        <a:lnTo>
                          <a:pt x="1112" y="24"/>
                        </a:lnTo>
                        <a:lnTo>
                          <a:pt x="956" y="0"/>
                        </a:lnTo>
                        <a:lnTo>
                          <a:pt x="807" y="0"/>
                        </a:lnTo>
                        <a:lnTo>
                          <a:pt x="669" y="12"/>
                        </a:lnTo>
                        <a:lnTo>
                          <a:pt x="538" y="42"/>
                        </a:lnTo>
                        <a:lnTo>
                          <a:pt x="418" y="84"/>
                        </a:lnTo>
                        <a:lnTo>
                          <a:pt x="311" y="150"/>
                        </a:lnTo>
                        <a:lnTo>
                          <a:pt x="215" y="228"/>
                        </a:lnTo>
                        <a:lnTo>
                          <a:pt x="167" y="288"/>
                        </a:lnTo>
                        <a:lnTo>
                          <a:pt x="119" y="354"/>
                        </a:lnTo>
                        <a:lnTo>
                          <a:pt x="83" y="420"/>
                        </a:lnTo>
                        <a:lnTo>
                          <a:pt x="53" y="498"/>
                        </a:lnTo>
                        <a:lnTo>
                          <a:pt x="30" y="575"/>
                        </a:lnTo>
                        <a:lnTo>
                          <a:pt x="12" y="659"/>
                        </a:lnTo>
                        <a:lnTo>
                          <a:pt x="0" y="749"/>
                        </a:lnTo>
                        <a:lnTo>
                          <a:pt x="0" y="839"/>
                        </a:lnTo>
                        <a:lnTo>
                          <a:pt x="6" y="941"/>
                        </a:lnTo>
                        <a:lnTo>
                          <a:pt x="18" y="1043"/>
                        </a:lnTo>
                        <a:lnTo>
                          <a:pt x="35" y="1151"/>
                        </a:lnTo>
                        <a:lnTo>
                          <a:pt x="65" y="1259"/>
                        </a:lnTo>
                        <a:lnTo>
                          <a:pt x="101" y="1373"/>
                        </a:lnTo>
                        <a:lnTo>
                          <a:pt x="143" y="1481"/>
                        </a:lnTo>
                        <a:lnTo>
                          <a:pt x="191" y="1595"/>
                        </a:lnTo>
                        <a:lnTo>
                          <a:pt x="251" y="1708"/>
                        </a:lnTo>
                        <a:lnTo>
                          <a:pt x="311" y="1816"/>
                        </a:lnTo>
                        <a:lnTo>
                          <a:pt x="382" y="1930"/>
                        </a:lnTo>
                        <a:lnTo>
                          <a:pt x="454" y="2038"/>
                        </a:lnTo>
                        <a:lnTo>
                          <a:pt x="538" y="2152"/>
                        </a:lnTo>
                        <a:lnTo>
                          <a:pt x="717" y="2368"/>
                        </a:lnTo>
                        <a:lnTo>
                          <a:pt x="914" y="2572"/>
                        </a:lnTo>
                        <a:lnTo>
                          <a:pt x="1028" y="2674"/>
                        </a:lnTo>
                        <a:lnTo>
                          <a:pt x="1142" y="2775"/>
                        </a:lnTo>
                        <a:lnTo>
                          <a:pt x="1255" y="2865"/>
                        </a:lnTo>
                        <a:lnTo>
                          <a:pt x="1369" y="2949"/>
                        </a:lnTo>
                        <a:lnTo>
                          <a:pt x="1488" y="3027"/>
                        </a:lnTo>
                        <a:lnTo>
                          <a:pt x="1608" y="3099"/>
                        </a:lnTo>
                        <a:lnTo>
                          <a:pt x="1722" y="3165"/>
                        </a:lnTo>
                        <a:lnTo>
                          <a:pt x="1841" y="3225"/>
                        </a:lnTo>
                        <a:lnTo>
                          <a:pt x="1853" y="3225"/>
                        </a:lnTo>
                        <a:lnTo>
                          <a:pt x="1734" y="3165"/>
                        </a:lnTo>
                        <a:lnTo>
                          <a:pt x="1614" y="3099"/>
                        </a:lnTo>
                        <a:lnTo>
                          <a:pt x="1494" y="3027"/>
                        </a:lnTo>
                        <a:lnTo>
                          <a:pt x="1375" y="2949"/>
                        </a:lnTo>
                        <a:lnTo>
                          <a:pt x="1261" y="2865"/>
                        </a:lnTo>
                        <a:lnTo>
                          <a:pt x="1142" y="2769"/>
                        </a:lnTo>
                        <a:lnTo>
                          <a:pt x="914" y="2572"/>
                        </a:lnTo>
                        <a:close/>
                      </a:path>
                    </a:pathLst>
                  </a:custGeom>
                  <a:solidFill>
                    <a:schemeClr val="accent2"/>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grpSp>
                <p:nvGrpSpPr>
                  <p:cNvPr id="38" name="Group 10"/>
                  <p:cNvGrpSpPr>
                    <a:grpSpLocks/>
                  </p:cNvGrpSpPr>
                  <p:nvPr userDrawn="1"/>
                </p:nvGrpSpPr>
                <p:grpSpPr bwMode="auto">
                  <a:xfrm>
                    <a:off x="0" y="522"/>
                    <a:ext cx="4751" cy="3794"/>
                    <a:chOff x="0" y="522"/>
                    <a:chExt cx="4751" cy="3794"/>
                  </a:xfrm>
                </p:grpSpPr>
                <p:sp>
                  <p:nvSpPr>
                    <p:cNvPr id="39" name="Freeform 11"/>
                    <p:cNvSpPr>
                      <a:spLocks/>
                    </p:cNvSpPr>
                    <p:nvPr userDrawn="1"/>
                  </p:nvSpPr>
                  <p:spPr bwMode="hidden">
                    <a:xfrm>
                      <a:off x="400" y="522"/>
                      <a:ext cx="4264" cy="3794"/>
                    </a:xfrm>
                    <a:custGeom>
                      <a:avLst/>
                      <a:gdLst>
                        <a:gd name="T0" fmla="*/ 4271 w 4251"/>
                        <a:gd name="T1" fmla="*/ 3237 h 3794"/>
                        <a:gd name="T2" fmla="*/ 4229 w 4251"/>
                        <a:gd name="T3" fmla="*/ 2961 h 3794"/>
                        <a:gd name="T4" fmla="*/ 4146 w 4251"/>
                        <a:gd name="T5" fmla="*/ 2679 h 3794"/>
                        <a:gd name="T6" fmla="*/ 4024 w 4251"/>
                        <a:gd name="T7" fmla="*/ 2391 h 3794"/>
                        <a:gd name="T8" fmla="*/ 3869 w 4251"/>
                        <a:gd name="T9" fmla="*/ 2098 h 3794"/>
                        <a:gd name="T10" fmla="*/ 3681 w 4251"/>
                        <a:gd name="T11" fmla="*/ 1810 h 3794"/>
                        <a:gd name="T12" fmla="*/ 3460 w 4251"/>
                        <a:gd name="T13" fmla="*/ 1528 h 3794"/>
                        <a:gd name="T14" fmla="*/ 3213 w 4251"/>
                        <a:gd name="T15" fmla="*/ 1252 h 3794"/>
                        <a:gd name="T16" fmla="*/ 2876 w 4251"/>
                        <a:gd name="T17" fmla="*/ 935 h 3794"/>
                        <a:gd name="T18" fmla="*/ 2448 w 4251"/>
                        <a:gd name="T19" fmla="*/ 605 h 3794"/>
                        <a:gd name="T20" fmla="*/ 2003 w 4251"/>
                        <a:gd name="T21" fmla="*/ 341 h 3794"/>
                        <a:gd name="T22" fmla="*/ 1559 w 4251"/>
                        <a:gd name="T23" fmla="*/ 143 h 3794"/>
                        <a:gd name="T24" fmla="*/ 1130 w 4251"/>
                        <a:gd name="T25" fmla="*/ 35 h 3794"/>
                        <a:gd name="T26" fmla="*/ 745 w 4251"/>
                        <a:gd name="T27" fmla="*/ 0 h 3794"/>
                        <a:gd name="T28" fmla="*/ 403 w 4251"/>
                        <a:gd name="T29" fmla="*/ 47 h 3794"/>
                        <a:gd name="T30" fmla="*/ 120 w 4251"/>
                        <a:gd name="T31" fmla="*/ 173 h 3794"/>
                        <a:gd name="T32" fmla="*/ 0 w 4251"/>
                        <a:gd name="T33" fmla="*/ 269 h 3794"/>
                        <a:gd name="T34" fmla="*/ 265 w 4251"/>
                        <a:gd name="T35" fmla="*/ 101 h 3794"/>
                        <a:gd name="T36" fmla="*/ 590 w 4251"/>
                        <a:gd name="T37" fmla="*/ 18 h 3794"/>
                        <a:gd name="T38" fmla="*/ 963 w 4251"/>
                        <a:gd name="T39" fmla="*/ 18 h 3794"/>
                        <a:gd name="T40" fmla="*/ 1365 w 4251"/>
                        <a:gd name="T41" fmla="*/ 95 h 3794"/>
                        <a:gd name="T42" fmla="*/ 1792 w 4251"/>
                        <a:gd name="T43" fmla="*/ 245 h 3794"/>
                        <a:gd name="T44" fmla="*/ 2226 w 4251"/>
                        <a:gd name="T45" fmla="*/ 467 h 3794"/>
                        <a:gd name="T46" fmla="*/ 2659 w 4251"/>
                        <a:gd name="T47" fmla="*/ 761 h 3794"/>
                        <a:gd name="T48" fmla="*/ 3079 w 4251"/>
                        <a:gd name="T49" fmla="*/ 1120 h 3794"/>
                        <a:gd name="T50" fmla="*/ 3338 w 4251"/>
                        <a:gd name="T51" fmla="*/ 1390 h 3794"/>
                        <a:gd name="T52" fmla="*/ 3574 w 4251"/>
                        <a:gd name="T53" fmla="*/ 1666 h 3794"/>
                        <a:gd name="T54" fmla="*/ 3778 w 4251"/>
                        <a:gd name="T55" fmla="*/ 1954 h 3794"/>
                        <a:gd name="T56" fmla="*/ 3946 w 4251"/>
                        <a:gd name="T57" fmla="*/ 2247 h 3794"/>
                        <a:gd name="T58" fmla="*/ 4084 w 4251"/>
                        <a:gd name="T59" fmla="*/ 2535 h 3794"/>
                        <a:gd name="T60" fmla="*/ 4188 w 4251"/>
                        <a:gd name="T61" fmla="*/ 2823 h 3794"/>
                        <a:gd name="T62" fmla="*/ 4247 w 4251"/>
                        <a:gd name="T63" fmla="*/ 3105 h 3794"/>
                        <a:gd name="T64" fmla="*/ 4271 w 4251"/>
                        <a:gd name="T65" fmla="*/ 3368 h 3794"/>
                        <a:gd name="T66" fmla="*/ 4259 w 4251"/>
                        <a:gd name="T67" fmla="*/ 3590 h 3794"/>
                        <a:gd name="T68" fmla="*/ 4211 w 4251"/>
                        <a:gd name="T69" fmla="*/ 3794 h 3794"/>
                        <a:gd name="T70" fmla="*/ 4241 w 4251"/>
                        <a:gd name="T71" fmla="*/ 3692 h 3794"/>
                        <a:gd name="T72" fmla="*/ 4271 w 4251"/>
                        <a:gd name="T73" fmla="*/ 3482 h 3794"/>
                        <a:gd name="T74" fmla="*/ 4277 w 4251"/>
                        <a:gd name="T75" fmla="*/ 3368 h 379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251" h="3794">
                          <a:moveTo>
                            <a:pt x="4251" y="3368"/>
                          </a:moveTo>
                          <a:lnTo>
                            <a:pt x="4245" y="3237"/>
                          </a:lnTo>
                          <a:lnTo>
                            <a:pt x="4227" y="3099"/>
                          </a:lnTo>
                          <a:lnTo>
                            <a:pt x="4203" y="2961"/>
                          </a:lnTo>
                          <a:lnTo>
                            <a:pt x="4167" y="2823"/>
                          </a:lnTo>
                          <a:lnTo>
                            <a:pt x="4120" y="2679"/>
                          </a:lnTo>
                          <a:lnTo>
                            <a:pt x="4066" y="2535"/>
                          </a:lnTo>
                          <a:lnTo>
                            <a:pt x="4000" y="2391"/>
                          </a:lnTo>
                          <a:lnTo>
                            <a:pt x="3928" y="2247"/>
                          </a:lnTo>
                          <a:lnTo>
                            <a:pt x="3845" y="2098"/>
                          </a:lnTo>
                          <a:lnTo>
                            <a:pt x="3755" y="1954"/>
                          </a:lnTo>
                          <a:lnTo>
                            <a:pt x="3659" y="1810"/>
                          </a:lnTo>
                          <a:lnTo>
                            <a:pt x="3552" y="1666"/>
                          </a:lnTo>
                          <a:lnTo>
                            <a:pt x="3438" y="1528"/>
                          </a:lnTo>
                          <a:lnTo>
                            <a:pt x="3318" y="1390"/>
                          </a:lnTo>
                          <a:lnTo>
                            <a:pt x="3193" y="1252"/>
                          </a:lnTo>
                          <a:lnTo>
                            <a:pt x="3061" y="1120"/>
                          </a:lnTo>
                          <a:lnTo>
                            <a:pt x="2858" y="935"/>
                          </a:lnTo>
                          <a:lnTo>
                            <a:pt x="2649" y="761"/>
                          </a:lnTo>
                          <a:lnTo>
                            <a:pt x="2434" y="605"/>
                          </a:lnTo>
                          <a:lnTo>
                            <a:pt x="2212" y="467"/>
                          </a:lnTo>
                          <a:lnTo>
                            <a:pt x="1991" y="341"/>
                          </a:lnTo>
                          <a:lnTo>
                            <a:pt x="1770" y="233"/>
                          </a:lnTo>
                          <a:lnTo>
                            <a:pt x="1549" y="143"/>
                          </a:lnTo>
                          <a:lnTo>
                            <a:pt x="1327" y="77"/>
                          </a:lnTo>
                          <a:lnTo>
                            <a:pt x="1124" y="35"/>
                          </a:lnTo>
                          <a:lnTo>
                            <a:pt x="927" y="6"/>
                          </a:lnTo>
                          <a:lnTo>
                            <a:pt x="741" y="0"/>
                          </a:lnTo>
                          <a:lnTo>
                            <a:pt x="568" y="18"/>
                          </a:lnTo>
                          <a:lnTo>
                            <a:pt x="401" y="47"/>
                          </a:lnTo>
                          <a:lnTo>
                            <a:pt x="257" y="101"/>
                          </a:lnTo>
                          <a:lnTo>
                            <a:pt x="120" y="173"/>
                          </a:lnTo>
                          <a:lnTo>
                            <a:pt x="0" y="263"/>
                          </a:lnTo>
                          <a:lnTo>
                            <a:pt x="0" y="269"/>
                          </a:lnTo>
                          <a:lnTo>
                            <a:pt x="126" y="173"/>
                          </a:lnTo>
                          <a:lnTo>
                            <a:pt x="263" y="101"/>
                          </a:lnTo>
                          <a:lnTo>
                            <a:pt x="419" y="47"/>
                          </a:lnTo>
                          <a:lnTo>
                            <a:pt x="586" y="18"/>
                          </a:lnTo>
                          <a:lnTo>
                            <a:pt x="765" y="6"/>
                          </a:lnTo>
                          <a:lnTo>
                            <a:pt x="957" y="18"/>
                          </a:lnTo>
                          <a:lnTo>
                            <a:pt x="1154" y="47"/>
                          </a:lnTo>
                          <a:lnTo>
                            <a:pt x="1357" y="95"/>
                          </a:lnTo>
                          <a:lnTo>
                            <a:pt x="1567" y="161"/>
                          </a:lnTo>
                          <a:lnTo>
                            <a:pt x="1782" y="245"/>
                          </a:lnTo>
                          <a:lnTo>
                            <a:pt x="1997" y="347"/>
                          </a:lnTo>
                          <a:lnTo>
                            <a:pt x="2212" y="467"/>
                          </a:lnTo>
                          <a:lnTo>
                            <a:pt x="2428" y="605"/>
                          </a:lnTo>
                          <a:lnTo>
                            <a:pt x="2643" y="761"/>
                          </a:lnTo>
                          <a:lnTo>
                            <a:pt x="2858" y="935"/>
                          </a:lnTo>
                          <a:lnTo>
                            <a:pt x="3061" y="1120"/>
                          </a:lnTo>
                          <a:lnTo>
                            <a:pt x="3193" y="1252"/>
                          </a:lnTo>
                          <a:lnTo>
                            <a:pt x="3318" y="1390"/>
                          </a:lnTo>
                          <a:lnTo>
                            <a:pt x="3438" y="1528"/>
                          </a:lnTo>
                          <a:lnTo>
                            <a:pt x="3552" y="1666"/>
                          </a:lnTo>
                          <a:lnTo>
                            <a:pt x="3653" y="1810"/>
                          </a:lnTo>
                          <a:lnTo>
                            <a:pt x="3755" y="1954"/>
                          </a:lnTo>
                          <a:lnTo>
                            <a:pt x="3839" y="2104"/>
                          </a:lnTo>
                          <a:lnTo>
                            <a:pt x="3922" y="2247"/>
                          </a:lnTo>
                          <a:lnTo>
                            <a:pt x="3994" y="2391"/>
                          </a:lnTo>
                          <a:lnTo>
                            <a:pt x="4060" y="2535"/>
                          </a:lnTo>
                          <a:lnTo>
                            <a:pt x="4114" y="2679"/>
                          </a:lnTo>
                          <a:lnTo>
                            <a:pt x="4162" y="2823"/>
                          </a:lnTo>
                          <a:lnTo>
                            <a:pt x="4197" y="2967"/>
                          </a:lnTo>
                          <a:lnTo>
                            <a:pt x="4221" y="3105"/>
                          </a:lnTo>
                          <a:lnTo>
                            <a:pt x="4239" y="3237"/>
                          </a:lnTo>
                          <a:lnTo>
                            <a:pt x="4245" y="3368"/>
                          </a:lnTo>
                          <a:lnTo>
                            <a:pt x="4245" y="3482"/>
                          </a:lnTo>
                          <a:lnTo>
                            <a:pt x="4233" y="3590"/>
                          </a:lnTo>
                          <a:lnTo>
                            <a:pt x="4215" y="3692"/>
                          </a:lnTo>
                          <a:lnTo>
                            <a:pt x="4185" y="3794"/>
                          </a:lnTo>
                          <a:lnTo>
                            <a:pt x="4215" y="3692"/>
                          </a:lnTo>
                          <a:lnTo>
                            <a:pt x="4239" y="3590"/>
                          </a:lnTo>
                          <a:lnTo>
                            <a:pt x="4245" y="3482"/>
                          </a:lnTo>
                          <a:lnTo>
                            <a:pt x="4251" y="3368"/>
                          </a:lnTo>
                          <a:close/>
                        </a:path>
                      </a:pathLst>
                    </a:custGeom>
                    <a:solidFill>
                      <a:schemeClr val="accent2"/>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grpSp>
                  <p:nvGrpSpPr>
                    <p:cNvPr id="40" name="Group 12"/>
                    <p:cNvGrpSpPr>
                      <a:grpSpLocks/>
                    </p:cNvGrpSpPr>
                    <p:nvPr userDrawn="1"/>
                  </p:nvGrpSpPr>
                  <p:grpSpPr bwMode="auto">
                    <a:xfrm>
                      <a:off x="0" y="659"/>
                      <a:ext cx="4751" cy="3657"/>
                      <a:chOff x="0" y="659"/>
                      <a:chExt cx="4751" cy="3657"/>
                    </a:xfrm>
                  </p:grpSpPr>
                  <p:sp>
                    <p:nvSpPr>
                      <p:cNvPr id="41" name="Freeform 13"/>
                      <p:cNvSpPr>
                        <a:spLocks/>
                      </p:cNvSpPr>
                      <p:nvPr userDrawn="1"/>
                    </p:nvSpPr>
                    <p:spPr bwMode="hidden">
                      <a:xfrm>
                        <a:off x="400" y="659"/>
                        <a:ext cx="4121" cy="3657"/>
                      </a:xfrm>
                      <a:custGeom>
                        <a:avLst/>
                        <a:gdLst>
                          <a:gd name="T0" fmla="*/ 163 w 4108"/>
                          <a:gd name="T1" fmla="*/ 186 h 3657"/>
                          <a:gd name="T2" fmla="*/ 444 w 4108"/>
                          <a:gd name="T3" fmla="*/ 54 h 3657"/>
                          <a:gd name="T4" fmla="*/ 775 w 4108"/>
                          <a:gd name="T5" fmla="*/ 6 h 3657"/>
                          <a:gd name="T6" fmla="*/ 1144 w 4108"/>
                          <a:gd name="T7" fmla="*/ 36 h 3657"/>
                          <a:gd name="T8" fmla="*/ 1547 w 4108"/>
                          <a:gd name="T9" fmla="*/ 144 h 3657"/>
                          <a:gd name="T10" fmla="*/ 1961 w 4108"/>
                          <a:gd name="T11" fmla="*/ 324 h 3657"/>
                          <a:gd name="T12" fmla="*/ 2383 w 4108"/>
                          <a:gd name="T13" fmla="*/ 570 h 3657"/>
                          <a:gd name="T14" fmla="*/ 2798 w 4108"/>
                          <a:gd name="T15" fmla="*/ 888 h 3657"/>
                          <a:gd name="T16" fmla="*/ 3123 w 4108"/>
                          <a:gd name="T17" fmla="*/ 1193 h 3657"/>
                          <a:gd name="T18" fmla="*/ 3358 w 4108"/>
                          <a:gd name="T19" fmla="*/ 1451 h 3657"/>
                          <a:gd name="T20" fmla="*/ 3562 w 4108"/>
                          <a:gd name="T21" fmla="*/ 1721 h 3657"/>
                          <a:gd name="T22" fmla="*/ 3743 w 4108"/>
                          <a:gd name="T23" fmla="*/ 1997 h 3657"/>
                          <a:gd name="T24" fmla="*/ 3887 w 4108"/>
                          <a:gd name="T25" fmla="*/ 2272 h 3657"/>
                          <a:gd name="T26" fmla="*/ 4002 w 4108"/>
                          <a:gd name="T27" fmla="*/ 2548 h 3657"/>
                          <a:gd name="T28" fmla="*/ 4086 w 4108"/>
                          <a:gd name="T29" fmla="*/ 2818 h 3657"/>
                          <a:gd name="T30" fmla="*/ 4128 w 4108"/>
                          <a:gd name="T31" fmla="*/ 3070 h 3657"/>
                          <a:gd name="T32" fmla="*/ 4128 w 4108"/>
                          <a:gd name="T33" fmla="*/ 3321 h 3657"/>
                          <a:gd name="T34" fmla="*/ 4086 w 4108"/>
                          <a:gd name="T35" fmla="*/ 3549 h 3657"/>
                          <a:gd name="T36" fmla="*/ 4056 w 4108"/>
                          <a:gd name="T37" fmla="*/ 3657 h 3657"/>
                          <a:gd name="T38" fmla="*/ 4116 w 4108"/>
                          <a:gd name="T39" fmla="*/ 3447 h 3657"/>
                          <a:gd name="T40" fmla="*/ 4134 w 4108"/>
                          <a:gd name="T41" fmla="*/ 3213 h 3657"/>
                          <a:gd name="T42" fmla="*/ 4128 w 4108"/>
                          <a:gd name="T43" fmla="*/ 3070 h 3657"/>
                          <a:gd name="T44" fmla="*/ 4086 w 4108"/>
                          <a:gd name="T45" fmla="*/ 2812 h 3657"/>
                          <a:gd name="T46" fmla="*/ 4008 w 4108"/>
                          <a:gd name="T47" fmla="*/ 2548 h 3657"/>
                          <a:gd name="T48" fmla="*/ 3893 w 4108"/>
                          <a:gd name="T49" fmla="*/ 2272 h 3657"/>
                          <a:gd name="T50" fmla="*/ 3749 w 4108"/>
                          <a:gd name="T51" fmla="*/ 1997 h 3657"/>
                          <a:gd name="T52" fmla="*/ 3568 w 4108"/>
                          <a:gd name="T53" fmla="*/ 1721 h 3657"/>
                          <a:gd name="T54" fmla="*/ 3364 w 4108"/>
                          <a:gd name="T55" fmla="*/ 1451 h 3657"/>
                          <a:gd name="T56" fmla="*/ 3129 w 4108"/>
                          <a:gd name="T57" fmla="*/ 1187 h 3657"/>
                          <a:gd name="T58" fmla="*/ 2810 w 4108"/>
                          <a:gd name="T59" fmla="*/ 888 h 3657"/>
                          <a:gd name="T60" fmla="*/ 2402 w 4108"/>
                          <a:gd name="T61" fmla="*/ 576 h 3657"/>
                          <a:gd name="T62" fmla="*/ 1979 w 4108"/>
                          <a:gd name="T63" fmla="*/ 330 h 3657"/>
                          <a:gd name="T64" fmla="*/ 1553 w 4108"/>
                          <a:gd name="T65" fmla="*/ 144 h 3657"/>
                          <a:gd name="T66" fmla="*/ 1138 w 4108"/>
                          <a:gd name="T67" fmla="*/ 30 h 3657"/>
                          <a:gd name="T68" fmla="*/ 757 w 4108"/>
                          <a:gd name="T69" fmla="*/ 0 h 3657"/>
                          <a:gd name="T70" fmla="*/ 433 w 4108"/>
                          <a:gd name="T71" fmla="*/ 54 h 3657"/>
                          <a:gd name="T72" fmla="*/ 163 w 4108"/>
                          <a:gd name="T73" fmla="*/ 186 h 3657"/>
                          <a:gd name="T74" fmla="*/ 24 w 4108"/>
                          <a:gd name="T75" fmla="*/ 306 h 3657"/>
                          <a:gd name="T76" fmla="*/ 0 w 4108"/>
                          <a:gd name="T77" fmla="*/ 336 h 3657"/>
                          <a:gd name="T78" fmla="*/ 48 w 4108"/>
                          <a:gd name="T79" fmla="*/ 282 h 36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108" h="3657">
                            <a:moveTo>
                              <a:pt x="48" y="282"/>
                            </a:moveTo>
                            <a:lnTo>
                              <a:pt x="161" y="186"/>
                            </a:lnTo>
                            <a:lnTo>
                              <a:pt x="293" y="108"/>
                            </a:lnTo>
                            <a:lnTo>
                              <a:pt x="442" y="54"/>
                            </a:lnTo>
                            <a:lnTo>
                              <a:pt x="598" y="18"/>
                            </a:lnTo>
                            <a:lnTo>
                              <a:pt x="771" y="6"/>
                            </a:lnTo>
                            <a:lnTo>
                              <a:pt x="951" y="12"/>
                            </a:lnTo>
                            <a:lnTo>
                              <a:pt x="1136" y="36"/>
                            </a:lnTo>
                            <a:lnTo>
                              <a:pt x="1333" y="84"/>
                            </a:lnTo>
                            <a:lnTo>
                              <a:pt x="1537" y="144"/>
                            </a:lnTo>
                            <a:lnTo>
                              <a:pt x="1740" y="222"/>
                            </a:lnTo>
                            <a:lnTo>
                              <a:pt x="1949" y="324"/>
                            </a:lnTo>
                            <a:lnTo>
                              <a:pt x="2158" y="438"/>
                            </a:lnTo>
                            <a:lnTo>
                              <a:pt x="2368" y="570"/>
                            </a:lnTo>
                            <a:lnTo>
                              <a:pt x="2577" y="720"/>
                            </a:lnTo>
                            <a:lnTo>
                              <a:pt x="2780" y="888"/>
                            </a:lnTo>
                            <a:lnTo>
                              <a:pt x="2978" y="1067"/>
                            </a:lnTo>
                            <a:lnTo>
                              <a:pt x="3103" y="1193"/>
                            </a:lnTo>
                            <a:lnTo>
                              <a:pt x="3223" y="1319"/>
                            </a:lnTo>
                            <a:lnTo>
                              <a:pt x="3336" y="1451"/>
                            </a:lnTo>
                            <a:lnTo>
                              <a:pt x="3444" y="1589"/>
                            </a:lnTo>
                            <a:lnTo>
                              <a:pt x="3540" y="1721"/>
                            </a:lnTo>
                            <a:lnTo>
                              <a:pt x="3635" y="1859"/>
                            </a:lnTo>
                            <a:lnTo>
                              <a:pt x="3719" y="1997"/>
                            </a:lnTo>
                            <a:lnTo>
                              <a:pt x="3797" y="2134"/>
                            </a:lnTo>
                            <a:lnTo>
                              <a:pt x="3863" y="2272"/>
                            </a:lnTo>
                            <a:lnTo>
                              <a:pt x="3928" y="2410"/>
                            </a:lnTo>
                            <a:lnTo>
                              <a:pt x="3976" y="2548"/>
                            </a:lnTo>
                            <a:lnTo>
                              <a:pt x="4024" y="2680"/>
                            </a:lnTo>
                            <a:lnTo>
                              <a:pt x="4060" y="2818"/>
                            </a:lnTo>
                            <a:lnTo>
                              <a:pt x="4084" y="2944"/>
                            </a:lnTo>
                            <a:lnTo>
                              <a:pt x="4102" y="3070"/>
                            </a:lnTo>
                            <a:lnTo>
                              <a:pt x="4108" y="3195"/>
                            </a:lnTo>
                            <a:lnTo>
                              <a:pt x="4102" y="3321"/>
                            </a:lnTo>
                            <a:lnTo>
                              <a:pt x="4090" y="3441"/>
                            </a:lnTo>
                            <a:lnTo>
                              <a:pt x="4060" y="3549"/>
                            </a:lnTo>
                            <a:lnTo>
                              <a:pt x="4024" y="3657"/>
                            </a:lnTo>
                            <a:lnTo>
                              <a:pt x="4030" y="3657"/>
                            </a:lnTo>
                            <a:lnTo>
                              <a:pt x="4066" y="3555"/>
                            </a:lnTo>
                            <a:lnTo>
                              <a:pt x="4090" y="3447"/>
                            </a:lnTo>
                            <a:lnTo>
                              <a:pt x="4102" y="3333"/>
                            </a:lnTo>
                            <a:lnTo>
                              <a:pt x="4108" y="3213"/>
                            </a:lnTo>
                            <a:lnTo>
                              <a:pt x="4108" y="3195"/>
                            </a:lnTo>
                            <a:lnTo>
                              <a:pt x="4102" y="3070"/>
                            </a:lnTo>
                            <a:lnTo>
                              <a:pt x="4084" y="2944"/>
                            </a:lnTo>
                            <a:lnTo>
                              <a:pt x="4060" y="2812"/>
                            </a:lnTo>
                            <a:lnTo>
                              <a:pt x="4024" y="2680"/>
                            </a:lnTo>
                            <a:lnTo>
                              <a:pt x="3982" y="2548"/>
                            </a:lnTo>
                            <a:lnTo>
                              <a:pt x="3928" y="2410"/>
                            </a:lnTo>
                            <a:lnTo>
                              <a:pt x="3869" y="2272"/>
                            </a:lnTo>
                            <a:lnTo>
                              <a:pt x="3803" y="2134"/>
                            </a:lnTo>
                            <a:lnTo>
                              <a:pt x="3725" y="1997"/>
                            </a:lnTo>
                            <a:lnTo>
                              <a:pt x="3641" y="1859"/>
                            </a:lnTo>
                            <a:lnTo>
                              <a:pt x="3546" y="1721"/>
                            </a:lnTo>
                            <a:lnTo>
                              <a:pt x="3450" y="1583"/>
                            </a:lnTo>
                            <a:lnTo>
                              <a:pt x="3342" y="1451"/>
                            </a:lnTo>
                            <a:lnTo>
                              <a:pt x="3229" y="1319"/>
                            </a:lnTo>
                            <a:lnTo>
                              <a:pt x="3109" y="1187"/>
                            </a:lnTo>
                            <a:lnTo>
                              <a:pt x="2984" y="1061"/>
                            </a:lnTo>
                            <a:lnTo>
                              <a:pt x="2792" y="888"/>
                            </a:lnTo>
                            <a:lnTo>
                              <a:pt x="2589" y="726"/>
                            </a:lnTo>
                            <a:lnTo>
                              <a:pt x="2386" y="576"/>
                            </a:lnTo>
                            <a:lnTo>
                              <a:pt x="2176" y="444"/>
                            </a:lnTo>
                            <a:lnTo>
                              <a:pt x="1967" y="330"/>
                            </a:lnTo>
                            <a:lnTo>
                              <a:pt x="1752" y="228"/>
                            </a:lnTo>
                            <a:lnTo>
                              <a:pt x="1543" y="144"/>
                            </a:lnTo>
                            <a:lnTo>
                              <a:pt x="1333" y="78"/>
                            </a:lnTo>
                            <a:lnTo>
                              <a:pt x="1130" y="30"/>
                            </a:lnTo>
                            <a:lnTo>
                              <a:pt x="939" y="6"/>
                            </a:lnTo>
                            <a:lnTo>
                              <a:pt x="753" y="0"/>
                            </a:lnTo>
                            <a:lnTo>
                              <a:pt x="586" y="18"/>
                            </a:lnTo>
                            <a:lnTo>
                              <a:pt x="431" y="54"/>
                            </a:lnTo>
                            <a:lnTo>
                              <a:pt x="287" y="108"/>
                            </a:lnTo>
                            <a:lnTo>
                              <a:pt x="161" y="186"/>
                            </a:lnTo>
                            <a:lnTo>
                              <a:pt x="48" y="282"/>
                            </a:lnTo>
                            <a:lnTo>
                              <a:pt x="24" y="306"/>
                            </a:lnTo>
                            <a:lnTo>
                              <a:pt x="0" y="330"/>
                            </a:lnTo>
                            <a:lnTo>
                              <a:pt x="0" y="336"/>
                            </a:lnTo>
                            <a:lnTo>
                              <a:pt x="24" y="312"/>
                            </a:lnTo>
                            <a:lnTo>
                              <a:pt x="48" y="282"/>
                            </a:lnTo>
                            <a:close/>
                          </a:path>
                        </a:pathLst>
                      </a:custGeom>
                      <a:solidFill>
                        <a:schemeClr val="accent2"/>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grpSp>
                    <p:nvGrpSpPr>
                      <p:cNvPr id="42" name="Group 14"/>
                      <p:cNvGrpSpPr>
                        <a:grpSpLocks/>
                      </p:cNvGrpSpPr>
                      <p:nvPr userDrawn="1"/>
                    </p:nvGrpSpPr>
                    <p:grpSpPr bwMode="auto">
                      <a:xfrm>
                        <a:off x="0" y="808"/>
                        <a:ext cx="4751" cy="3508"/>
                        <a:chOff x="-400" y="808"/>
                        <a:chExt cx="4751" cy="3508"/>
                      </a:xfrm>
                    </p:grpSpPr>
                    <p:sp>
                      <p:nvSpPr>
                        <p:cNvPr id="43" name="Line 15"/>
                        <p:cNvSpPr>
                          <a:spLocks noChangeShapeType="1"/>
                        </p:cNvSpPr>
                        <p:nvPr userDrawn="1"/>
                      </p:nvSpPr>
                      <p:spPr bwMode="hidden">
                        <a:xfrm rot="1678521" flipH="1" flipV="1">
                          <a:off x="876" y="809"/>
                          <a:ext cx="1242" cy="1910"/>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44" name="Line 16"/>
                        <p:cNvSpPr>
                          <a:spLocks noChangeShapeType="1"/>
                        </p:cNvSpPr>
                        <p:nvPr userDrawn="1"/>
                      </p:nvSpPr>
                      <p:spPr bwMode="hidden">
                        <a:xfrm rot="1678521" flipH="1" flipV="1">
                          <a:off x="-210" y="2117"/>
                          <a:ext cx="1921" cy="379"/>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45" name="Line 17"/>
                        <p:cNvSpPr>
                          <a:spLocks noChangeShapeType="1"/>
                        </p:cNvSpPr>
                        <p:nvPr userDrawn="1"/>
                      </p:nvSpPr>
                      <p:spPr bwMode="hidden">
                        <a:xfrm rot="1678521" flipH="1" flipV="1">
                          <a:off x="-257" y="1886"/>
                          <a:ext cx="2029" cy="591"/>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46" name="Line 18"/>
                        <p:cNvSpPr>
                          <a:spLocks noChangeShapeType="1"/>
                        </p:cNvSpPr>
                        <p:nvPr userDrawn="1"/>
                      </p:nvSpPr>
                      <p:spPr bwMode="hidden">
                        <a:xfrm rot="1678521" flipH="1" flipV="1">
                          <a:off x="-327" y="1599"/>
                          <a:ext cx="2175" cy="852"/>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47" name="Line 19"/>
                        <p:cNvSpPr>
                          <a:spLocks noChangeShapeType="1"/>
                        </p:cNvSpPr>
                        <p:nvPr userDrawn="1"/>
                      </p:nvSpPr>
                      <p:spPr bwMode="hidden">
                        <a:xfrm rot="1678521" flipH="1" flipV="1">
                          <a:off x="-400" y="1259"/>
                          <a:ext cx="2334" cy="1165"/>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48" name="Line 20"/>
                        <p:cNvSpPr>
                          <a:spLocks noChangeShapeType="1"/>
                        </p:cNvSpPr>
                        <p:nvPr userDrawn="1"/>
                      </p:nvSpPr>
                      <p:spPr bwMode="hidden">
                        <a:xfrm rot="1678521" flipH="1" flipV="1">
                          <a:off x="179" y="872"/>
                          <a:ext cx="1891" cy="1681"/>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49" name="Line 21"/>
                        <p:cNvSpPr>
                          <a:spLocks noChangeShapeType="1"/>
                        </p:cNvSpPr>
                        <p:nvPr userDrawn="1"/>
                      </p:nvSpPr>
                      <p:spPr bwMode="hidden">
                        <a:xfrm rot="1678521" flipH="1" flipV="1">
                          <a:off x="-150" y="2329"/>
                          <a:ext cx="1806" cy="194"/>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50" name="Line 22"/>
                        <p:cNvSpPr>
                          <a:spLocks noChangeShapeType="1"/>
                        </p:cNvSpPr>
                        <p:nvPr userDrawn="1"/>
                      </p:nvSpPr>
                      <p:spPr bwMode="hidden">
                        <a:xfrm rot="1678521" flipH="1" flipV="1">
                          <a:off x="-109" y="2514"/>
                          <a:ext cx="1720" cy="30"/>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51" name="Line 23"/>
                        <p:cNvSpPr>
                          <a:spLocks noChangeShapeType="1"/>
                        </p:cNvSpPr>
                        <p:nvPr userDrawn="1"/>
                      </p:nvSpPr>
                      <p:spPr bwMode="hidden">
                        <a:xfrm rot="1678521" flipH="1">
                          <a:off x="545" y="2785"/>
                          <a:ext cx="849" cy="802"/>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52" name="Line 24"/>
                        <p:cNvSpPr>
                          <a:spLocks noChangeShapeType="1"/>
                        </p:cNvSpPr>
                        <p:nvPr userDrawn="1"/>
                      </p:nvSpPr>
                      <p:spPr bwMode="hidden">
                        <a:xfrm rot="1678521" flipH="1">
                          <a:off x="168" y="2669"/>
                          <a:ext cx="1295" cy="560"/>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53" name="Line 25"/>
                        <p:cNvSpPr>
                          <a:spLocks noChangeShapeType="1"/>
                        </p:cNvSpPr>
                        <p:nvPr userDrawn="1"/>
                      </p:nvSpPr>
                      <p:spPr bwMode="hidden">
                        <a:xfrm rot="1678521" flipH="1">
                          <a:off x="-34" y="2588"/>
                          <a:ext cx="1576" cy="245"/>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54" name="Line 26"/>
                        <p:cNvSpPr>
                          <a:spLocks noChangeShapeType="1"/>
                        </p:cNvSpPr>
                        <p:nvPr userDrawn="1"/>
                      </p:nvSpPr>
                      <p:spPr bwMode="hidden">
                        <a:xfrm rot="1678521" flipH="1">
                          <a:off x="1201" y="2985"/>
                          <a:ext cx="141" cy="1041"/>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55" name="Line 27"/>
                        <p:cNvSpPr>
                          <a:spLocks noChangeShapeType="1"/>
                        </p:cNvSpPr>
                        <p:nvPr userDrawn="1"/>
                      </p:nvSpPr>
                      <p:spPr bwMode="hidden">
                        <a:xfrm rot="1678521" flipH="1">
                          <a:off x="1292" y="3013"/>
                          <a:ext cx="47" cy="1058"/>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56" name="Line 28"/>
                        <p:cNvSpPr>
                          <a:spLocks noChangeShapeType="1"/>
                        </p:cNvSpPr>
                        <p:nvPr userDrawn="1"/>
                      </p:nvSpPr>
                      <p:spPr bwMode="hidden">
                        <a:xfrm rot="1678521">
                          <a:off x="1331" y="3034"/>
                          <a:ext cx="47" cy="1081"/>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57" name="Line 29"/>
                        <p:cNvSpPr>
                          <a:spLocks noChangeShapeType="1"/>
                        </p:cNvSpPr>
                        <p:nvPr userDrawn="1"/>
                      </p:nvSpPr>
                      <p:spPr bwMode="hidden">
                        <a:xfrm rot="1678521">
                          <a:off x="1325" y="3059"/>
                          <a:ext cx="145" cy="1101"/>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58" name="Line 30"/>
                        <p:cNvSpPr>
                          <a:spLocks noChangeShapeType="1"/>
                        </p:cNvSpPr>
                        <p:nvPr userDrawn="1"/>
                      </p:nvSpPr>
                      <p:spPr bwMode="hidden">
                        <a:xfrm rot="1678521">
                          <a:off x="1320" y="3090"/>
                          <a:ext cx="255" cy="1124"/>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59" name="Line 31"/>
                        <p:cNvSpPr>
                          <a:spLocks noChangeShapeType="1"/>
                        </p:cNvSpPr>
                        <p:nvPr userDrawn="1"/>
                      </p:nvSpPr>
                      <p:spPr bwMode="hidden">
                        <a:xfrm rot="1678521">
                          <a:off x="1314" y="3117"/>
                          <a:ext cx="365" cy="1143"/>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60" name="Line 32"/>
                        <p:cNvSpPr>
                          <a:spLocks noChangeShapeType="1"/>
                        </p:cNvSpPr>
                        <p:nvPr userDrawn="1"/>
                      </p:nvSpPr>
                      <p:spPr bwMode="hidden">
                        <a:xfrm rot="1678521">
                          <a:off x="1337" y="3181"/>
                          <a:ext cx="567" cy="1073"/>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61" name="Line 33"/>
                        <p:cNvSpPr>
                          <a:spLocks noChangeShapeType="1"/>
                        </p:cNvSpPr>
                        <p:nvPr userDrawn="1"/>
                      </p:nvSpPr>
                      <p:spPr bwMode="hidden">
                        <a:xfrm rot="1678521">
                          <a:off x="1354" y="3209"/>
                          <a:ext cx="663" cy="1019"/>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62" name="Line 34"/>
                        <p:cNvSpPr>
                          <a:spLocks noChangeShapeType="1"/>
                        </p:cNvSpPr>
                        <p:nvPr userDrawn="1"/>
                      </p:nvSpPr>
                      <p:spPr bwMode="hidden">
                        <a:xfrm rot="1678521">
                          <a:off x="1375" y="3238"/>
                          <a:ext cx="745" cy="957"/>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63" name="Line 35"/>
                        <p:cNvSpPr>
                          <a:spLocks noChangeShapeType="1"/>
                        </p:cNvSpPr>
                        <p:nvPr userDrawn="1"/>
                      </p:nvSpPr>
                      <p:spPr bwMode="hidden">
                        <a:xfrm rot="1678521">
                          <a:off x="1393" y="3266"/>
                          <a:ext cx="849" cy="909"/>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64" name="Line 36"/>
                        <p:cNvSpPr>
                          <a:spLocks noChangeShapeType="1"/>
                        </p:cNvSpPr>
                        <p:nvPr userDrawn="1"/>
                      </p:nvSpPr>
                      <p:spPr bwMode="hidden">
                        <a:xfrm rot="1678521">
                          <a:off x="1412" y="3293"/>
                          <a:ext cx="950" cy="856"/>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65" name="Line 37"/>
                        <p:cNvSpPr>
                          <a:spLocks noChangeShapeType="1"/>
                        </p:cNvSpPr>
                        <p:nvPr userDrawn="1"/>
                      </p:nvSpPr>
                      <p:spPr bwMode="hidden">
                        <a:xfrm rot="1678521">
                          <a:off x="1429" y="3321"/>
                          <a:ext cx="1056" cy="788"/>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66" name="Line 38"/>
                        <p:cNvSpPr>
                          <a:spLocks noChangeShapeType="1"/>
                        </p:cNvSpPr>
                        <p:nvPr userDrawn="1"/>
                      </p:nvSpPr>
                      <p:spPr bwMode="hidden">
                        <a:xfrm rot="1678521">
                          <a:off x="1452" y="3356"/>
                          <a:ext cx="1173" cy="727"/>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67" name="Line 39"/>
                        <p:cNvSpPr>
                          <a:spLocks noChangeShapeType="1"/>
                        </p:cNvSpPr>
                        <p:nvPr userDrawn="1"/>
                      </p:nvSpPr>
                      <p:spPr bwMode="hidden">
                        <a:xfrm rot="1678521">
                          <a:off x="1469" y="3388"/>
                          <a:ext cx="1315" cy="665"/>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68" name="Line 40"/>
                        <p:cNvSpPr>
                          <a:spLocks noChangeShapeType="1"/>
                        </p:cNvSpPr>
                        <p:nvPr userDrawn="1"/>
                      </p:nvSpPr>
                      <p:spPr bwMode="hidden">
                        <a:xfrm rot="1678521">
                          <a:off x="1493" y="3426"/>
                          <a:ext cx="1469" cy="585"/>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69" name="Line 41"/>
                        <p:cNvSpPr>
                          <a:spLocks noChangeShapeType="1"/>
                        </p:cNvSpPr>
                        <p:nvPr userDrawn="1"/>
                      </p:nvSpPr>
                      <p:spPr bwMode="hidden">
                        <a:xfrm rot="1678521">
                          <a:off x="1511" y="3464"/>
                          <a:ext cx="1649" cy="495"/>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70" name="Line 42"/>
                        <p:cNvSpPr>
                          <a:spLocks noChangeShapeType="1"/>
                        </p:cNvSpPr>
                        <p:nvPr userDrawn="1"/>
                      </p:nvSpPr>
                      <p:spPr bwMode="hidden">
                        <a:xfrm rot="1678521">
                          <a:off x="1528" y="3518"/>
                          <a:ext cx="1885" cy="380"/>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71" name="Line 43"/>
                        <p:cNvSpPr>
                          <a:spLocks noChangeShapeType="1"/>
                        </p:cNvSpPr>
                        <p:nvPr userDrawn="1"/>
                      </p:nvSpPr>
                      <p:spPr bwMode="hidden">
                        <a:xfrm rot="1678521">
                          <a:off x="1552" y="3586"/>
                          <a:ext cx="2168" cy="240"/>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72" name="Line 44"/>
                        <p:cNvSpPr>
                          <a:spLocks noChangeShapeType="1"/>
                        </p:cNvSpPr>
                        <p:nvPr userDrawn="1"/>
                      </p:nvSpPr>
                      <p:spPr bwMode="hidden">
                        <a:xfrm rot="1678521">
                          <a:off x="1577" y="3670"/>
                          <a:ext cx="2528" cy="60"/>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73" name="Line 45"/>
                        <p:cNvSpPr>
                          <a:spLocks noChangeShapeType="1"/>
                        </p:cNvSpPr>
                        <p:nvPr userDrawn="1"/>
                      </p:nvSpPr>
                      <p:spPr bwMode="hidden">
                        <a:xfrm rot="1678521" flipV="1">
                          <a:off x="1621" y="3545"/>
                          <a:ext cx="2730" cy="176"/>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74" name="Line 46"/>
                        <p:cNvSpPr>
                          <a:spLocks noChangeShapeType="1"/>
                        </p:cNvSpPr>
                        <p:nvPr userDrawn="1"/>
                      </p:nvSpPr>
                      <p:spPr bwMode="hidden">
                        <a:xfrm rot="1678521" flipV="1">
                          <a:off x="1682" y="3297"/>
                          <a:ext cx="2635" cy="404"/>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75" name="Line 47"/>
                        <p:cNvSpPr>
                          <a:spLocks noChangeShapeType="1"/>
                        </p:cNvSpPr>
                        <p:nvPr userDrawn="1"/>
                      </p:nvSpPr>
                      <p:spPr bwMode="hidden">
                        <a:xfrm rot="1678521" flipV="1">
                          <a:off x="1782" y="2845"/>
                          <a:ext cx="2370" cy="789"/>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76" name="Line 48"/>
                        <p:cNvSpPr>
                          <a:spLocks noChangeShapeType="1"/>
                        </p:cNvSpPr>
                        <p:nvPr userDrawn="1"/>
                      </p:nvSpPr>
                      <p:spPr bwMode="hidden">
                        <a:xfrm rot="1678521" flipV="1">
                          <a:off x="1960" y="1992"/>
                          <a:ext cx="1530" cy="1443"/>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77" name="Line 49"/>
                        <p:cNvSpPr>
                          <a:spLocks noChangeShapeType="1"/>
                        </p:cNvSpPr>
                        <p:nvPr userDrawn="1"/>
                      </p:nvSpPr>
                      <p:spPr bwMode="hidden">
                        <a:xfrm rot="1678521" flipV="1">
                          <a:off x="2014" y="1727"/>
                          <a:ext cx="1219" cy="1629"/>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78" name="Freeform 50"/>
                        <p:cNvSpPr>
                          <a:spLocks/>
                        </p:cNvSpPr>
                        <p:nvPr userDrawn="1"/>
                      </p:nvSpPr>
                      <p:spPr bwMode="hidden">
                        <a:xfrm>
                          <a:off x="0" y="2548"/>
                          <a:ext cx="1542" cy="1768"/>
                        </a:xfrm>
                        <a:custGeom>
                          <a:avLst/>
                          <a:gdLst>
                            <a:gd name="T0" fmla="*/ 915 w 1537"/>
                            <a:gd name="T1" fmla="*/ 1264 h 1768"/>
                            <a:gd name="T2" fmla="*/ 1064 w 1537"/>
                            <a:gd name="T3" fmla="*/ 1402 h 1768"/>
                            <a:gd name="T4" fmla="*/ 1222 w 1537"/>
                            <a:gd name="T5" fmla="*/ 1528 h 1768"/>
                            <a:gd name="T6" fmla="*/ 1377 w 1537"/>
                            <a:gd name="T7" fmla="*/ 1654 h 1768"/>
                            <a:gd name="T8" fmla="*/ 1541 w 1537"/>
                            <a:gd name="T9" fmla="*/ 1768 h 1768"/>
                            <a:gd name="T10" fmla="*/ 1547 w 1537"/>
                            <a:gd name="T11" fmla="*/ 1768 h 1768"/>
                            <a:gd name="T12" fmla="*/ 1383 w 1537"/>
                            <a:gd name="T13" fmla="*/ 1654 h 1768"/>
                            <a:gd name="T14" fmla="*/ 1228 w 1537"/>
                            <a:gd name="T15" fmla="*/ 1534 h 1768"/>
                            <a:gd name="T16" fmla="*/ 1070 w 1537"/>
                            <a:gd name="T17" fmla="*/ 1402 h 1768"/>
                            <a:gd name="T18" fmla="*/ 921 w 1537"/>
                            <a:gd name="T19" fmla="*/ 1258 h 1768"/>
                            <a:gd name="T20" fmla="*/ 769 w 1537"/>
                            <a:gd name="T21" fmla="*/ 1115 h 1768"/>
                            <a:gd name="T22" fmla="*/ 632 w 1537"/>
                            <a:gd name="T23" fmla="*/ 959 h 1768"/>
                            <a:gd name="T24" fmla="*/ 500 w 1537"/>
                            <a:gd name="T25" fmla="*/ 803 h 1768"/>
                            <a:gd name="T26" fmla="*/ 379 w 1537"/>
                            <a:gd name="T27" fmla="*/ 647 h 1768"/>
                            <a:gd name="T28" fmla="*/ 271 w 1537"/>
                            <a:gd name="T29" fmla="*/ 485 h 1768"/>
                            <a:gd name="T30" fmla="*/ 169 w 1537"/>
                            <a:gd name="T31" fmla="*/ 323 h 1768"/>
                            <a:gd name="T32" fmla="*/ 78 w 1537"/>
                            <a:gd name="T33" fmla="*/ 161 h 1768"/>
                            <a:gd name="T34" fmla="*/ 0 w 1537"/>
                            <a:gd name="T35" fmla="*/ 0 h 1768"/>
                            <a:gd name="T36" fmla="*/ 0 w 1537"/>
                            <a:gd name="T37" fmla="*/ 12 h 1768"/>
                            <a:gd name="T38" fmla="*/ 78 w 1537"/>
                            <a:gd name="T39" fmla="*/ 173 h 1768"/>
                            <a:gd name="T40" fmla="*/ 169 w 1537"/>
                            <a:gd name="T41" fmla="*/ 335 h 1768"/>
                            <a:gd name="T42" fmla="*/ 271 w 1537"/>
                            <a:gd name="T43" fmla="*/ 491 h 1768"/>
                            <a:gd name="T44" fmla="*/ 379 w 1537"/>
                            <a:gd name="T45" fmla="*/ 653 h 1768"/>
                            <a:gd name="T46" fmla="*/ 500 w 1537"/>
                            <a:gd name="T47" fmla="*/ 809 h 1768"/>
                            <a:gd name="T48" fmla="*/ 632 w 1537"/>
                            <a:gd name="T49" fmla="*/ 965 h 1768"/>
                            <a:gd name="T50" fmla="*/ 769 w 1537"/>
                            <a:gd name="T51" fmla="*/ 1121 h 1768"/>
                            <a:gd name="T52" fmla="*/ 915 w 1537"/>
                            <a:gd name="T53" fmla="*/ 1264 h 1768"/>
                            <a:gd name="T54" fmla="*/ 915 w 1537"/>
                            <a:gd name="T55" fmla="*/ 1264 h 17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537" h="1768">
                              <a:moveTo>
                                <a:pt x="909" y="1264"/>
                              </a:moveTo>
                              <a:lnTo>
                                <a:pt x="1058" y="1402"/>
                              </a:lnTo>
                              <a:lnTo>
                                <a:pt x="1214" y="1528"/>
                              </a:lnTo>
                              <a:lnTo>
                                <a:pt x="1369" y="1654"/>
                              </a:lnTo>
                              <a:lnTo>
                                <a:pt x="1531" y="1768"/>
                              </a:lnTo>
                              <a:lnTo>
                                <a:pt x="1537" y="1768"/>
                              </a:lnTo>
                              <a:lnTo>
                                <a:pt x="1375" y="1654"/>
                              </a:lnTo>
                              <a:lnTo>
                                <a:pt x="1220" y="1534"/>
                              </a:lnTo>
                              <a:lnTo>
                                <a:pt x="1064" y="1402"/>
                              </a:lnTo>
                              <a:lnTo>
                                <a:pt x="915" y="1258"/>
                              </a:lnTo>
                              <a:lnTo>
                                <a:pt x="765" y="1115"/>
                              </a:lnTo>
                              <a:lnTo>
                                <a:pt x="628" y="959"/>
                              </a:lnTo>
                              <a:lnTo>
                                <a:pt x="496" y="803"/>
                              </a:lnTo>
                              <a:lnTo>
                                <a:pt x="377" y="647"/>
                              </a:lnTo>
                              <a:lnTo>
                                <a:pt x="269" y="485"/>
                              </a:lnTo>
                              <a:lnTo>
                                <a:pt x="167" y="323"/>
                              </a:lnTo>
                              <a:lnTo>
                                <a:pt x="78" y="161"/>
                              </a:lnTo>
                              <a:lnTo>
                                <a:pt x="0" y="0"/>
                              </a:lnTo>
                              <a:lnTo>
                                <a:pt x="0" y="12"/>
                              </a:lnTo>
                              <a:lnTo>
                                <a:pt x="78" y="173"/>
                              </a:lnTo>
                              <a:lnTo>
                                <a:pt x="167" y="335"/>
                              </a:lnTo>
                              <a:lnTo>
                                <a:pt x="269" y="491"/>
                              </a:lnTo>
                              <a:lnTo>
                                <a:pt x="377" y="653"/>
                              </a:lnTo>
                              <a:lnTo>
                                <a:pt x="496" y="809"/>
                              </a:lnTo>
                              <a:lnTo>
                                <a:pt x="628" y="965"/>
                              </a:lnTo>
                              <a:lnTo>
                                <a:pt x="765" y="1121"/>
                              </a:lnTo>
                              <a:lnTo>
                                <a:pt x="909" y="1264"/>
                              </a:lnTo>
                              <a:close/>
                            </a:path>
                          </a:pathLst>
                        </a:custGeom>
                        <a:solidFill>
                          <a:schemeClr val="accent2"/>
                        </a:solidFill>
                        <a:ln w="9525">
                          <a:solidFill>
                            <a:schemeClr val="accent2"/>
                          </a:solidFill>
                          <a:round/>
                          <a:headEnd/>
                          <a:tailEnd/>
                        </a:ln>
                      </p:spPr>
                      <p:txBody>
                        <a:bodyPr/>
                        <a:lstStyle/>
                        <a:p>
                          <a:endParaRPr lang="en-US"/>
                        </a:p>
                      </p:txBody>
                    </p:sp>
                    <p:grpSp>
                      <p:nvGrpSpPr>
                        <p:cNvPr id="79" name="Group 51"/>
                        <p:cNvGrpSpPr>
                          <a:grpSpLocks/>
                        </p:cNvGrpSpPr>
                        <p:nvPr userDrawn="1"/>
                      </p:nvGrpSpPr>
                      <p:grpSpPr bwMode="auto">
                        <a:xfrm>
                          <a:off x="0" y="1812"/>
                          <a:ext cx="3672" cy="2049"/>
                          <a:chOff x="5" y="1816"/>
                          <a:chExt cx="3672" cy="2049"/>
                        </a:xfrm>
                      </p:grpSpPr>
                      <p:sp>
                        <p:nvSpPr>
                          <p:cNvPr id="116" name="Oval 52"/>
                          <p:cNvSpPr>
                            <a:spLocks noChangeArrowheads="1"/>
                          </p:cNvSpPr>
                          <p:nvPr userDrawn="1"/>
                        </p:nvSpPr>
                        <p:spPr bwMode="hidden">
                          <a:xfrm rot="-2819839">
                            <a:off x="1544" y="2872"/>
                            <a:ext cx="161" cy="280"/>
                          </a:xfrm>
                          <a:prstGeom prst="ellips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hlink"/>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117" name="Oval 53"/>
                          <p:cNvSpPr>
                            <a:spLocks noChangeArrowheads="1"/>
                          </p:cNvSpPr>
                          <p:nvPr userDrawn="1"/>
                        </p:nvSpPr>
                        <p:spPr bwMode="hidden">
                          <a:xfrm rot="-2819839">
                            <a:off x="1490" y="2750"/>
                            <a:ext cx="281" cy="503"/>
                          </a:xfrm>
                          <a:prstGeom prst="ellips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hlink"/>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118" name="Oval 54"/>
                          <p:cNvSpPr>
                            <a:spLocks noChangeArrowheads="1"/>
                          </p:cNvSpPr>
                          <p:nvPr userDrawn="1"/>
                        </p:nvSpPr>
                        <p:spPr bwMode="hidden">
                          <a:xfrm rot="-2819839">
                            <a:off x="1415" y="2563"/>
                            <a:ext cx="471" cy="813"/>
                          </a:xfrm>
                          <a:prstGeom prst="ellips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hlink"/>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119" name="Oval 55"/>
                          <p:cNvSpPr>
                            <a:spLocks noChangeArrowheads="1"/>
                          </p:cNvSpPr>
                          <p:nvPr userDrawn="1"/>
                        </p:nvSpPr>
                        <p:spPr bwMode="hidden">
                          <a:xfrm rot="-2819839">
                            <a:off x="1357" y="2400"/>
                            <a:ext cx="623" cy="1129"/>
                          </a:xfrm>
                          <a:prstGeom prst="ellips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hlink"/>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120" name="Oval 56"/>
                          <p:cNvSpPr>
                            <a:spLocks noChangeArrowheads="1"/>
                          </p:cNvSpPr>
                          <p:nvPr userDrawn="1"/>
                        </p:nvSpPr>
                        <p:spPr bwMode="hidden">
                          <a:xfrm rot="-2819839">
                            <a:off x="1295" y="2200"/>
                            <a:ext cx="786" cy="1467"/>
                          </a:xfrm>
                          <a:prstGeom prst="ellips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hlink"/>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121" name="Oval 57"/>
                          <p:cNvSpPr>
                            <a:spLocks noChangeArrowheads="1"/>
                          </p:cNvSpPr>
                          <p:nvPr userDrawn="1"/>
                        </p:nvSpPr>
                        <p:spPr bwMode="hidden">
                          <a:xfrm rot="-2819839">
                            <a:off x="1238" y="2040"/>
                            <a:ext cx="972" cy="1779"/>
                          </a:xfrm>
                          <a:prstGeom prst="ellips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hlink"/>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122" name="Oval 58"/>
                          <p:cNvSpPr>
                            <a:spLocks noChangeArrowheads="1"/>
                          </p:cNvSpPr>
                          <p:nvPr userDrawn="1"/>
                        </p:nvSpPr>
                        <p:spPr bwMode="hidden">
                          <a:xfrm rot="-2819839">
                            <a:off x="1155" y="1868"/>
                            <a:ext cx="1167" cy="2094"/>
                          </a:xfrm>
                          <a:prstGeom prst="ellips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hlink"/>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123" name="Oval 59"/>
                          <p:cNvSpPr>
                            <a:spLocks noChangeArrowheads="1"/>
                          </p:cNvSpPr>
                          <p:nvPr userDrawn="1"/>
                        </p:nvSpPr>
                        <p:spPr bwMode="hidden">
                          <a:xfrm rot="-2819839">
                            <a:off x="1085" y="1698"/>
                            <a:ext cx="1346" cy="2398"/>
                          </a:xfrm>
                          <a:prstGeom prst="ellips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hlink"/>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124" name="Oval 60"/>
                          <p:cNvSpPr>
                            <a:spLocks noChangeArrowheads="1"/>
                          </p:cNvSpPr>
                          <p:nvPr userDrawn="1"/>
                        </p:nvSpPr>
                        <p:spPr bwMode="hidden">
                          <a:xfrm rot="-2819839">
                            <a:off x="998" y="1539"/>
                            <a:ext cx="1563" cy="2696"/>
                          </a:xfrm>
                          <a:prstGeom prst="ellips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hlink"/>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125" name="Oval 61"/>
                          <p:cNvSpPr>
                            <a:spLocks noChangeArrowheads="1"/>
                          </p:cNvSpPr>
                          <p:nvPr userDrawn="1"/>
                        </p:nvSpPr>
                        <p:spPr bwMode="hidden">
                          <a:xfrm rot="-2819839">
                            <a:off x="933" y="1360"/>
                            <a:ext cx="1711" cy="3016"/>
                          </a:xfrm>
                          <a:prstGeom prst="ellips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hlink"/>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126" name="Oval 62"/>
                          <p:cNvSpPr>
                            <a:spLocks noChangeArrowheads="1"/>
                          </p:cNvSpPr>
                          <p:nvPr userDrawn="1"/>
                        </p:nvSpPr>
                        <p:spPr bwMode="hidden">
                          <a:xfrm rot="-2865139">
                            <a:off x="877" y="1187"/>
                            <a:ext cx="1880" cy="3345"/>
                          </a:xfrm>
                          <a:prstGeom prst="ellips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hlink"/>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127" name="Oval 63"/>
                          <p:cNvSpPr>
                            <a:spLocks noChangeArrowheads="1"/>
                          </p:cNvSpPr>
                          <p:nvPr userDrawn="1"/>
                        </p:nvSpPr>
                        <p:spPr bwMode="hidden">
                          <a:xfrm rot="-2780025">
                            <a:off x="816" y="1005"/>
                            <a:ext cx="2049" cy="3672"/>
                          </a:xfrm>
                          <a:prstGeom prst="ellips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hlink"/>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grpSp>
                    <p:sp>
                      <p:nvSpPr>
                        <p:cNvPr id="80" name="Line 64"/>
                        <p:cNvSpPr>
                          <a:spLocks noChangeShapeType="1"/>
                        </p:cNvSpPr>
                        <p:nvPr userDrawn="1"/>
                      </p:nvSpPr>
                      <p:spPr bwMode="hidden">
                        <a:xfrm flipV="1">
                          <a:off x="1656" y="1164"/>
                          <a:ext cx="831" cy="1770"/>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81" name="Line 65"/>
                        <p:cNvSpPr>
                          <a:spLocks noChangeShapeType="1"/>
                        </p:cNvSpPr>
                        <p:nvPr userDrawn="1"/>
                      </p:nvSpPr>
                      <p:spPr bwMode="hidden">
                        <a:xfrm rot="615780" flipV="1">
                          <a:off x="1811" y="1299"/>
                          <a:ext cx="819" cy="1726"/>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82" name="Line 66"/>
                        <p:cNvSpPr>
                          <a:spLocks noChangeShapeType="1"/>
                        </p:cNvSpPr>
                        <p:nvPr userDrawn="1"/>
                      </p:nvSpPr>
                      <p:spPr bwMode="hidden">
                        <a:xfrm rot="1139441" flipV="1">
                          <a:off x="1963" y="1148"/>
                          <a:ext cx="383" cy="1895"/>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83" name="Line 67"/>
                        <p:cNvSpPr>
                          <a:spLocks noChangeShapeType="1"/>
                        </p:cNvSpPr>
                        <p:nvPr userDrawn="1"/>
                      </p:nvSpPr>
                      <p:spPr bwMode="hidden">
                        <a:xfrm rot="1061104" flipV="1">
                          <a:off x="1921" y="1332"/>
                          <a:ext cx="744" cy="1766"/>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84" name="Line 68"/>
                        <p:cNvSpPr>
                          <a:spLocks noChangeShapeType="1"/>
                        </p:cNvSpPr>
                        <p:nvPr userDrawn="1"/>
                      </p:nvSpPr>
                      <p:spPr bwMode="hidden">
                        <a:xfrm rot="2202167" flipV="1">
                          <a:off x="2217" y="1314"/>
                          <a:ext cx="311" cy="1917"/>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85" name="Line 69"/>
                        <p:cNvSpPr>
                          <a:spLocks noChangeShapeType="1"/>
                        </p:cNvSpPr>
                        <p:nvPr userDrawn="1"/>
                      </p:nvSpPr>
                      <p:spPr bwMode="hidden">
                        <a:xfrm rot="1678521" flipV="1">
                          <a:off x="2039" y="1549"/>
                          <a:ext cx="895" cy="1722"/>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86" name="Line 70"/>
                        <p:cNvSpPr>
                          <a:spLocks noChangeShapeType="1"/>
                        </p:cNvSpPr>
                        <p:nvPr userDrawn="1"/>
                      </p:nvSpPr>
                      <p:spPr bwMode="hidden">
                        <a:xfrm rot="1678521" flipV="1">
                          <a:off x="2024" y="1649"/>
                          <a:ext cx="1049" cy="1661"/>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87" name="Line 71"/>
                        <p:cNvSpPr>
                          <a:spLocks noChangeShapeType="1"/>
                        </p:cNvSpPr>
                        <p:nvPr userDrawn="1"/>
                      </p:nvSpPr>
                      <p:spPr bwMode="hidden">
                        <a:xfrm rot="1678521" flipV="1">
                          <a:off x="1985" y="1876"/>
                          <a:ext cx="1357" cy="1516"/>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88" name="Line 72"/>
                        <p:cNvSpPr>
                          <a:spLocks noChangeShapeType="1"/>
                        </p:cNvSpPr>
                        <p:nvPr userDrawn="1"/>
                      </p:nvSpPr>
                      <p:spPr bwMode="hidden">
                        <a:xfrm rot="1678521" flipV="1">
                          <a:off x="1936" y="2115"/>
                          <a:ext cx="1686" cy="1356"/>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89" name="Line 73"/>
                        <p:cNvSpPr>
                          <a:spLocks noChangeShapeType="1"/>
                        </p:cNvSpPr>
                        <p:nvPr userDrawn="1"/>
                      </p:nvSpPr>
                      <p:spPr bwMode="hidden">
                        <a:xfrm rot="1678521" flipV="1">
                          <a:off x="1897" y="2287"/>
                          <a:ext cx="1880" cy="1225"/>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90" name="Line 74"/>
                        <p:cNvSpPr>
                          <a:spLocks noChangeShapeType="1"/>
                        </p:cNvSpPr>
                        <p:nvPr userDrawn="1"/>
                      </p:nvSpPr>
                      <p:spPr bwMode="hidden">
                        <a:xfrm rot="1678521" flipV="1">
                          <a:off x="1855" y="2458"/>
                          <a:ext cx="2060" cy="1096"/>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91" name="Line 75"/>
                        <p:cNvSpPr>
                          <a:spLocks noChangeShapeType="1"/>
                        </p:cNvSpPr>
                        <p:nvPr userDrawn="1"/>
                      </p:nvSpPr>
                      <p:spPr bwMode="hidden">
                        <a:xfrm rot="1678521" flipV="1">
                          <a:off x="1823" y="2640"/>
                          <a:ext cx="2224" cy="956"/>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92" name="Line 76"/>
                        <p:cNvSpPr>
                          <a:spLocks noChangeShapeType="1"/>
                        </p:cNvSpPr>
                        <p:nvPr userDrawn="1"/>
                      </p:nvSpPr>
                      <p:spPr bwMode="hidden">
                        <a:xfrm rot="1678521" flipV="1">
                          <a:off x="1737" y="3059"/>
                          <a:ext cx="2520" cy="614"/>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93" name="Line 77"/>
                        <p:cNvSpPr>
                          <a:spLocks noChangeShapeType="1"/>
                        </p:cNvSpPr>
                        <p:nvPr userDrawn="1"/>
                      </p:nvSpPr>
                      <p:spPr bwMode="hidden">
                        <a:xfrm rot="1678521">
                          <a:off x="1324" y="3150"/>
                          <a:ext cx="472" cy="1120"/>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94" name="Line 78"/>
                        <p:cNvSpPr>
                          <a:spLocks noChangeShapeType="1"/>
                        </p:cNvSpPr>
                        <p:nvPr userDrawn="1"/>
                      </p:nvSpPr>
                      <p:spPr bwMode="hidden">
                        <a:xfrm rot="1678521" flipH="1">
                          <a:off x="1121" y="2961"/>
                          <a:ext cx="220" cy="1012"/>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95" name="Line 79"/>
                        <p:cNvSpPr>
                          <a:spLocks noChangeShapeType="1"/>
                        </p:cNvSpPr>
                        <p:nvPr userDrawn="1"/>
                      </p:nvSpPr>
                      <p:spPr bwMode="hidden">
                        <a:xfrm rot="1678521" flipH="1">
                          <a:off x="1041" y="2935"/>
                          <a:ext cx="304" cy="990"/>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96" name="Line 80"/>
                        <p:cNvSpPr>
                          <a:spLocks noChangeShapeType="1"/>
                        </p:cNvSpPr>
                        <p:nvPr userDrawn="1"/>
                      </p:nvSpPr>
                      <p:spPr bwMode="hidden">
                        <a:xfrm rot="1678521" flipH="1">
                          <a:off x="957" y="2910"/>
                          <a:ext cx="394" cy="971"/>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97" name="Line 81"/>
                        <p:cNvSpPr>
                          <a:spLocks noChangeShapeType="1"/>
                        </p:cNvSpPr>
                        <p:nvPr userDrawn="1"/>
                      </p:nvSpPr>
                      <p:spPr bwMode="hidden">
                        <a:xfrm rot="1678521" flipH="1">
                          <a:off x="880" y="2885"/>
                          <a:ext cx="478" cy="943"/>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98" name="Line 82"/>
                        <p:cNvSpPr>
                          <a:spLocks noChangeShapeType="1"/>
                        </p:cNvSpPr>
                        <p:nvPr userDrawn="1"/>
                      </p:nvSpPr>
                      <p:spPr bwMode="hidden">
                        <a:xfrm rot="1678521" flipH="1">
                          <a:off x="801" y="2863"/>
                          <a:ext cx="561" cy="910"/>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99" name="Line 83"/>
                        <p:cNvSpPr>
                          <a:spLocks noChangeShapeType="1"/>
                        </p:cNvSpPr>
                        <p:nvPr userDrawn="1"/>
                      </p:nvSpPr>
                      <p:spPr bwMode="hidden">
                        <a:xfrm rot="1678521" flipH="1">
                          <a:off x="717" y="2836"/>
                          <a:ext cx="656" cy="878"/>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00" name="Line 84"/>
                        <p:cNvSpPr>
                          <a:spLocks noChangeShapeType="1"/>
                        </p:cNvSpPr>
                        <p:nvPr userDrawn="1"/>
                      </p:nvSpPr>
                      <p:spPr bwMode="hidden">
                        <a:xfrm rot="1678521" flipH="1">
                          <a:off x="631" y="2810"/>
                          <a:ext cx="752" cy="842"/>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01" name="Line 85"/>
                        <p:cNvSpPr>
                          <a:spLocks noChangeShapeType="1"/>
                        </p:cNvSpPr>
                        <p:nvPr userDrawn="1"/>
                      </p:nvSpPr>
                      <p:spPr bwMode="hidden">
                        <a:xfrm rot="1678521" flipH="1">
                          <a:off x="462" y="2758"/>
                          <a:ext cx="946" cy="751"/>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02" name="Line 86"/>
                        <p:cNvSpPr>
                          <a:spLocks noChangeShapeType="1"/>
                        </p:cNvSpPr>
                        <p:nvPr userDrawn="1"/>
                      </p:nvSpPr>
                      <p:spPr bwMode="hidden">
                        <a:xfrm rot="1678521" flipH="1">
                          <a:off x="365" y="2729"/>
                          <a:ext cx="1058" cy="696"/>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03" name="Line 87"/>
                        <p:cNvSpPr>
                          <a:spLocks noChangeShapeType="1"/>
                        </p:cNvSpPr>
                        <p:nvPr userDrawn="1"/>
                      </p:nvSpPr>
                      <p:spPr bwMode="hidden">
                        <a:xfrm rot="1678521" flipH="1">
                          <a:off x="265" y="2697"/>
                          <a:ext cx="1174" cy="636"/>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04" name="Line 88"/>
                        <p:cNvSpPr>
                          <a:spLocks noChangeShapeType="1"/>
                        </p:cNvSpPr>
                        <p:nvPr userDrawn="1"/>
                      </p:nvSpPr>
                      <p:spPr bwMode="hidden">
                        <a:xfrm rot="1678521" flipH="1">
                          <a:off x="55" y="2632"/>
                          <a:ext cx="1431" cy="481"/>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05" name="Line 89"/>
                        <p:cNvSpPr>
                          <a:spLocks noChangeShapeType="1"/>
                        </p:cNvSpPr>
                        <p:nvPr userDrawn="1"/>
                      </p:nvSpPr>
                      <p:spPr bwMode="hidden">
                        <a:xfrm rot="1678521" flipH="1">
                          <a:off x="-1" y="2607"/>
                          <a:ext cx="1513" cy="371"/>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06" name="Line 90"/>
                        <p:cNvSpPr>
                          <a:spLocks noChangeShapeType="1"/>
                        </p:cNvSpPr>
                        <p:nvPr userDrawn="1"/>
                      </p:nvSpPr>
                      <p:spPr bwMode="hidden">
                        <a:xfrm rot="1678521" flipH="1">
                          <a:off x="-72" y="2570"/>
                          <a:ext cx="1648" cy="107"/>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07" name="Line 91"/>
                        <p:cNvSpPr>
                          <a:spLocks noChangeShapeType="1"/>
                        </p:cNvSpPr>
                        <p:nvPr userDrawn="1"/>
                      </p:nvSpPr>
                      <p:spPr bwMode="hidden">
                        <a:xfrm rot="1678521" flipH="1" flipV="1">
                          <a:off x="-237" y="1095"/>
                          <a:ext cx="2219" cy="1364"/>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08" name="Line 92"/>
                        <p:cNvSpPr>
                          <a:spLocks noChangeShapeType="1"/>
                        </p:cNvSpPr>
                        <p:nvPr userDrawn="1"/>
                      </p:nvSpPr>
                      <p:spPr bwMode="hidden">
                        <a:xfrm rot="1678521" flipH="1" flipV="1">
                          <a:off x="-43" y="962"/>
                          <a:ext cx="2071" cy="1541"/>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09" name="Line 93"/>
                        <p:cNvSpPr>
                          <a:spLocks noChangeShapeType="1"/>
                        </p:cNvSpPr>
                        <p:nvPr userDrawn="1"/>
                      </p:nvSpPr>
                      <p:spPr bwMode="hidden">
                        <a:xfrm rot="1678521" flipH="1" flipV="1">
                          <a:off x="418" y="826"/>
                          <a:ext cx="1672" cy="1780"/>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10" name="Line 94"/>
                        <p:cNvSpPr>
                          <a:spLocks noChangeShapeType="1"/>
                        </p:cNvSpPr>
                        <p:nvPr userDrawn="1"/>
                      </p:nvSpPr>
                      <p:spPr bwMode="hidden">
                        <a:xfrm rot="1678521" flipH="1" flipV="1">
                          <a:off x="634" y="808"/>
                          <a:ext cx="1473" cy="1852"/>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11" name="Line 95"/>
                        <p:cNvSpPr>
                          <a:spLocks noChangeShapeType="1"/>
                        </p:cNvSpPr>
                        <p:nvPr userDrawn="1"/>
                      </p:nvSpPr>
                      <p:spPr bwMode="hidden">
                        <a:xfrm rot="1678521" flipH="1" flipV="1">
                          <a:off x="1094" y="827"/>
                          <a:ext cx="1030" cy="1945"/>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12" name="Line 96"/>
                        <p:cNvSpPr>
                          <a:spLocks noChangeShapeType="1"/>
                        </p:cNvSpPr>
                        <p:nvPr userDrawn="1"/>
                      </p:nvSpPr>
                      <p:spPr bwMode="hidden">
                        <a:xfrm rot="1678521" flipH="1" flipV="1">
                          <a:off x="1302" y="857"/>
                          <a:ext cx="829" cy="1970"/>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13" name="Line 97"/>
                        <p:cNvSpPr>
                          <a:spLocks noChangeShapeType="1"/>
                        </p:cNvSpPr>
                        <p:nvPr userDrawn="1"/>
                      </p:nvSpPr>
                      <p:spPr bwMode="hidden">
                        <a:xfrm rot="1678521" flipH="1" flipV="1">
                          <a:off x="1496" y="901"/>
                          <a:ext cx="633" cy="1978"/>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14" name="Line 98"/>
                        <p:cNvSpPr>
                          <a:spLocks noChangeShapeType="1"/>
                        </p:cNvSpPr>
                        <p:nvPr userDrawn="1"/>
                      </p:nvSpPr>
                      <p:spPr bwMode="hidden">
                        <a:xfrm rot="1678521" flipH="1" flipV="1">
                          <a:off x="1679" y="952"/>
                          <a:ext cx="447" cy="1978"/>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15" name="Line 99"/>
                        <p:cNvSpPr>
                          <a:spLocks noChangeShapeType="1"/>
                        </p:cNvSpPr>
                        <p:nvPr userDrawn="1"/>
                      </p:nvSpPr>
                      <p:spPr bwMode="hidden">
                        <a:xfrm rot="1678521" flipH="1" flipV="1">
                          <a:off x="1859" y="1013"/>
                          <a:ext cx="261" cy="1962"/>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grpSp>
                </p:grpSp>
              </p:grpSp>
            </p:grpSp>
          </p:grpSp>
          <p:grpSp>
            <p:nvGrpSpPr>
              <p:cNvPr id="20" name="Group 100"/>
              <p:cNvGrpSpPr>
                <a:grpSpLocks/>
              </p:cNvGrpSpPr>
              <p:nvPr userDrawn="1"/>
            </p:nvGrpSpPr>
            <p:grpSpPr bwMode="auto">
              <a:xfrm>
                <a:off x="402" y="1454"/>
                <a:ext cx="2787" cy="2866"/>
                <a:chOff x="2" y="1454"/>
                <a:chExt cx="2787" cy="2866"/>
              </a:xfrm>
            </p:grpSpPr>
            <p:sp>
              <p:nvSpPr>
                <p:cNvPr id="21" name="Line 101"/>
                <p:cNvSpPr>
                  <a:spLocks noChangeShapeType="1"/>
                </p:cNvSpPr>
                <p:nvPr userDrawn="1"/>
              </p:nvSpPr>
              <p:spPr bwMode="hidden">
                <a:xfrm rot="1678521" flipV="1">
                  <a:off x="2057" y="1454"/>
                  <a:ext cx="732" cy="1778"/>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22" name="Line 102"/>
                <p:cNvSpPr>
                  <a:spLocks noChangeShapeType="1"/>
                </p:cNvSpPr>
                <p:nvPr userDrawn="1"/>
              </p:nvSpPr>
              <p:spPr bwMode="hidden">
                <a:xfrm flipH="1" flipV="1">
                  <a:off x="870" y="3854"/>
                  <a:ext cx="223" cy="463"/>
                </a:xfrm>
                <a:prstGeom prst="line">
                  <a:avLst/>
                </a:prstGeom>
                <a:noFill/>
                <a:ln w="19050">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grpSp>
              <p:nvGrpSpPr>
                <p:cNvPr id="23" name="Group 103"/>
                <p:cNvGrpSpPr>
                  <a:grpSpLocks/>
                </p:cNvGrpSpPr>
                <p:nvPr userDrawn="1"/>
              </p:nvGrpSpPr>
              <p:grpSpPr bwMode="auto">
                <a:xfrm>
                  <a:off x="2" y="2738"/>
                  <a:ext cx="1317" cy="1582"/>
                  <a:chOff x="2" y="2738"/>
                  <a:chExt cx="1317" cy="1582"/>
                </a:xfrm>
              </p:grpSpPr>
              <p:sp>
                <p:nvSpPr>
                  <p:cNvPr id="24" name="Line 104"/>
                  <p:cNvSpPr>
                    <a:spLocks noChangeShapeType="1"/>
                  </p:cNvSpPr>
                  <p:nvPr userDrawn="1"/>
                </p:nvSpPr>
                <p:spPr bwMode="hidden">
                  <a:xfrm flipH="1">
                    <a:off x="697" y="3855"/>
                    <a:ext cx="173" cy="187"/>
                  </a:xfrm>
                  <a:prstGeom prst="line">
                    <a:avLst/>
                  </a:prstGeom>
                  <a:noFill/>
                  <a:ln w="19050">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25" name="Freeform 105"/>
                  <p:cNvSpPr>
                    <a:spLocks/>
                  </p:cNvSpPr>
                  <p:nvPr userDrawn="1"/>
                </p:nvSpPr>
                <p:spPr bwMode="hidden">
                  <a:xfrm>
                    <a:off x="2" y="3218"/>
                    <a:ext cx="1006" cy="1102"/>
                  </a:xfrm>
                  <a:custGeom>
                    <a:avLst/>
                    <a:gdLst>
                      <a:gd name="T0" fmla="*/ 1006 w 1006"/>
                      <a:gd name="T1" fmla="*/ 1102 h 1102"/>
                      <a:gd name="T2" fmla="*/ 696 w 1006"/>
                      <a:gd name="T3" fmla="*/ 823 h 1102"/>
                      <a:gd name="T4" fmla="*/ 333 w 1006"/>
                      <a:gd name="T5" fmla="*/ 447 h 1102"/>
                      <a:gd name="T6" fmla="*/ 51 w 1006"/>
                      <a:gd name="T7" fmla="*/ 76 h 1102"/>
                      <a:gd name="T8" fmla="*/ 0 w 1006"/>
                      <a:gd name="T9" fmla="*/ 0 h 1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6" h="1102">
                        <a:moveTo>
                          <a:pt x="1006" y="1102"/>
                        </a:moveTo>
                        <a:lnTo>
                          <a:pt x="696" y="823"/>
                        </a:lnTo>
                        <a:lnTo>
                          <a:pt x="333" y="447"/>
                        </a:lnTo>
                        <a:lnTo>
                          <a:pt x="51" y="76"/>
                        </a:lnTo>
                        <a:lnTo>
                          <a:pt x="0" y="0"/>
                        </a:lnTo>
                      </a:path>
                    </a:pathLst>
                  </a:custGeom>
                  <a:noFill/>
                  <a:ln w="19050" cmpd="sng">
                    <a:solidFill>
                      <a:schemeClr val="accent2"/>
                    </a:solidFill>
                    <a:round/>
                    <a:headEnd type="none" w="med" len="med"/>
                    <a:tailEnd type="none" w="med" len="me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26" name="Line 106"/>
                  <p:cNvSpPr>
                    <a:spLocks noChangeShapeType="1"/>
                  </p:cNvSpPr>
                  <p:nvPr userDrawn="1"/>
                </p:nvSpPr>
                <p:spPr bwMode="hidden">
                  <a:xfrm flipH="1">
                    <a:off x="1242" y="4231"/>
                    <a:ext cx="77" cy="88"/>
                  </a:xfrm>
                  <a:prstGeom prst="line">
                    <a:avLst/>
                  </a:prstGeom>
                  <a:noFill/>
                  <a:ln w="19050">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27" name="Line 107"/>
                  <p:cNvSpPr>
                    <a:spLocks noChangeShapeType="1"/>
                  </p:cNvSpPr>
                  <p:nvPr userDrawn="1"/>
                </p:nvSpPr>
                <p:spPr bwMode="hidden">
                  <a:xfrm flipH="1" flipV="1">
                    <a:off x="340" y="3668"/>
                    <a:ext cx="532" cy="185"/>
                  </a:xfrm>
                  <a:prstGeom prst="line">
                    <a:avLst/>
                  </a:prstGeom>
                  <a:noFill/>
                  <a:ln w="19050">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28" name="Line 108"/>
                  <p:cNvSpPr>
                    <a:spLocks noChangeShapeType="1"/>
                  </p:cNvSpPr>
                  <p:nvPr userDrawn="1"/>
                </p:nvSpPr>
                <p:spPr bwMode="hidden">
                  <a:xfrm flipH="1" flipV="1">
                    <a:off x="237" y="3101"/>
                    <a:ext cx="101" cy="567"/>
                  </a:xfrm>
                  <a:prstGeom prst="line">
                    <a:avLst/>
                  </a:prstGeom>
                  <a:noFill/>
                  <a:ln w="19050">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29" name="Line 109"/>
                  <p:cNvSpPr>
                    <a:spLocks noChangeShapeType="1"/>
                  </p:cNvSpPr>
                  <p:nvPr userDrawn="1"/>
                </p:nvSpPr>
                <p:spPr bwMode="hidden">
                  <a:xfrm flipH="1" flipV="1">
                    <a:off x="2" y="3009"/>
                    <a:ext cx="235" cy="92"/>
                  </a:xfrm>
                  <a:prstGeom prst="line">
                    <a:avLst/>
                  </a:prstGeom>
                  <a:noFill/>
                  <a:ln w="19050">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30" name="Line 110"/>
                  <p:cNvSpPr>
                    <a:spLocks noChangeShapeType="1"/>
                  </p:cNvSpPr>
                  <p:nvPr userDrawn="1"/>
                </p:nvSpPr>
                <p:spPr bwMode="hidden">
                  <a:xfrm flipV="1">
                    <a:off x="54" y="3101"/>
                    <a:ext cx="182" cy="194"/>
                  </a:xfrm>
                  <a:prstGeom prst="line">
                    <a:avLst/>
                  </a:prstGeom>
                  <a:noFill/>
                  <a:ln w="19050">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31" name="Line 111"/>
                  <p:cNvSpPr>
                    <a:spLocks noChangeShapeType="1"/>
                  </p:cNvSpPr>
                  <p:nvPr userDrawn="1"/>
                </p:nvSpPr>
                <p:spPr bwMode="hidden">
                  <a:xfrm flipH="1">
                    <a:off x="336" y="3476"/>
                    <a:ext cx="176" cy="192"/>
                  </a:xfrm>
                  <a:prstGeom prst="line">
                    <a:avLst/>
                  </a:prstGeom>
                  <a:noFill/>
                  <a:ln w="19050">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32" name="Line 112"/>
                  <p:cNvSpPr>
                    <a:spLocks noChangeShapeType="1"/>
                  </p:cNvSpPr>
                  <p:nvPr userDrawn="1"/>
                </p:nvSpPr>
                <p:spPr bwMode="hidden">
                  <a:xfrm flipV="1">
                    <a:off x="3" y="2738"/>
                    <a:ext cx="14" cy="23"/>
                  </a:xfrm>
                  <a:prstGeom prst="line">
                    <a:avLst/>
                  </a:prstGeom>
                  <a:noFill/>
                  <a:ln w="19050">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grpSp>
          </p:grpSp>
        </p:grpSp>
        <p:grpSp>
          <p:nvGrpSpPr>
            <p:cNvPr id="6" name="Group 113"/>
            <p:cNvGrpSpPr>
              <a:grpSpLocks/>
            </p:cNvGrpSpPr>
            <p:nvPr userDrawn="1"/>
          </p:nvGrpSpPr>
          <p:grpSpPr bwMode="auto">
            <a:xfrm>
              <a:off x="16" y="1326"/>
              <a:ext cx="3325" cy="2948"/>
              <a:chOff x="16" y="1326"/>
              <a:chExt cx="3325" cy="2948"/>
            </a:xfrm>
          </p:grpSpPr>
          <p:sp>
            <p:nvSpPr>
              <p:cNvPr id="7" name="Freeform 114"/>
              <p:cNvSpPr>
                <a:spLocks/>
              </p:cNvSpPr>
              <p:nvPr/>
            </p:nvSpPr>
            <p:spPr bwMode="hidden">
              <a:xfrm>
                <a:off x="16" y="2656"/>
                <a:ext cx="1440" cy="1618"/>
              </a:xfrm>
              <a:custGeom>
                <a:avLst/>
                <a:gdLst>
                  <a:gd name="T0" fmla="*/ 879 w 1435"/>
                  <a:gd name="T1" fmla="*/ 1150 h 1618"/>
                  <a:gd name="T2" fmla="*/ 747 w 1435"/>
                  <a:gd name="T3" fmla="*/ 1019 h 1618"/>
                  <a:gd name="T4" fmla="*/ 614 w 1435"/>
                  <a:gd name="T5" fmla="*/ 875 h 1618"/>
                  <a:gd name="T6" fmla="*/ 494 w 1435"/>
                  <a:gd name="T7" fmla="*/ 737 h 1618"/>
                  <a:gd name="T8" fmla="*/ 379 w 1435"/>
                  <a:gd name="T9" fmla="*/ 593 h 1618"/>
                  <a:gd name="T10" fmla="*/ 277 w 1435"/>
                  <a:gd name="T11" fmla="*/ 443 h 1618"/>
                  <a:gd name="T12" fmla="*/ 175 w 1435"/>
                  <a:gd name="T13" fmla="*/ 299 h 1618"/>
                  <a:gd name="T14" fmla="*/ 84 w 1435"/>
                  <a:gd name="T15" fmla="*/ 149 h 1618"/>
                  <a:gd name="T16" fmla="*/ 0 w 1435"/>
                  <a:gd name="T17" fmla="*/ 0 h 1618"/>
                  <a:gd name="T18" fmla="*/ 0 w 1435"/>
                  <a:gd name="T19" fmla="*/ 11 h 1618"/>
                  <a:gd name="T20" fmla="*/ 84 w 1435"/>
                  <a:gd name="T21" fmla="*/ 155 h 1618"/>
                  <a:gd name="T22" fmla="*/ 175 w 1435"/>
                  <a:gd name="T23" fmla="*/ 305 h 1618"/>
                  <a:gd name="T24" fmla="*/ 271 w 1435"/>
                  <a:gd name="T25" fmla="*/ 449 h 1618"/>
                  <a:gd name="T26" fmla="*/ 379 w 1435"/>
                  <a:gd name="T27" fmla="*/ 593 h 1618"/>
                  <a:gd name="T28" fmla="*/ 494 w 1435"/>
                  <a:gd name="T29" fmla="*/ 737 h 1618"/>
                  <a:gd name="T30" fmla="*/ 614 w 1435"/>
                  <a:gd name="T31" fmla="*/ 881 h 1618"/>
                  <a:gd name="T32" fmla="*/ 741 w 1435"/>
                  <a:gd name="T33" fmla="*/ 1019 h 1618"/>
                  <a:gd name="T34" fmla="*/ 879 w 1435"/>
                  <a:gd name="T35" fmla="*/ 1150 h 1618"/>
                  <a:gd name="T36" fmla="*/ 1018 w 1435"/>
                  <a:gd name="T37" fmla="*/ 1276 h 1618"/>
                  <a:gd name="T38" fmla="*/ 1156 w 1435"/>
                  <a:gd name="T39" fmla="*/ 1396 h 1618"/>
                  <a:gd name="T40" fmla="*/ 1294 w 1435"/>
                  <a:gd name="T41" fmla="*/ 1510 h 1618"/>
                  <a:gd name="T42" fmla="*/ 1439 w 1435"/>
                  <a:gd name="T43" fmla="*/ 1618 h 1618"/>
                  <a:gd name="T44" fmla="*/ 1445 w 1435"/>
                  <a:gd name="T45" fmla="*/ 1618 h 1618"/>
                  <a:gd name="T46" fmla="*/ 1302 w 1435"/>
                  <a:gd name="T47" fmla="*/ 1510 h 1618"/>
                  <a:gd name="T48" fmla="*/ 1162 w 1435"/>
                  <a:gd name="T49" fmla="*/ 1396 h 1618"/>
                  <a:gd name="T50" fmla="*/ 1018 w 1435"/>
                  <a:gd name="T51" fmla="*/ 1276 h 1618"/>
                  <a:gd name="T52" fmla="*/ 879 w 1435"/>
                  <a:gd name="T53" fmla="*/ 1150 h 1618"/>
                  <a:gd name="T54" fmla="*/ 879 w 1435"/>
                  <a:gd name="T55" fmla="*/ 1150 h 16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35" h="1618">
                    <a:moveTo>
                      <a:pt x="873" y="1150"/>
                    </a:moveTo>
                    <a:lnTo>
                      <a:pt x="741" y="1019"/>
                    </a:lnTo>
                    <a:lnTo>
                      <a:pt x="610" y="875"/>
                    </a:lnTo>
                    <a:lnTo>
                      <a:pt x="490" y="737"/>
                    </a:lnTo>
                    <a:lnTo>
                      <a:pt x="377" y="593"/>
                    </a:lnTo>
                    <a:lnTo>
                      <a:pt x="275" y="443"/>
                    </a:lnTo>
                    <a:lnTo>
                      <a:pt x="173" y="299"/>
                    </a:lnTo>
                    <a:lnTo>
                      <a:pt x="84" y="149"/>
                    </a:lnTo>
                    <a:lnTo>
                      <a:pt x="0" y="0"/>
                    </a:lnTo>
                    <a:lnTo>
                      <a:pt x="0" y="11"/>
                    </a:lnTo>
                    <a:lnTo>
                      <a:pt x="84" y="155"/>
                    </a:lnTo>
                    <a:lnTo>
                      <a:pt x="173" y="305"/>
                    </a:lnTo>
                    <a:lnTo>
                      <a:pt x="269" y="449"/>
                    </a:lnTo>
                    <a:lnTo>
                      <a:pt x="377" y="593"/>
                    </a:lnTo>
                    <a:lnTo>
                      <a:pt x="490" y="737"/>
                    </a:lnTo>
                    <a:lnTo>
                      <a:pt x="610" y="881"/>
                    </a:lnTo>
                    <a:lnTo>
                      <a:pt x="735" y="1019"/>
                    </a:lnTo>
                    <a:lnTo>
                      <a:pt x="873" y="1150"/>
                    </a:lnTo>
                    <a:lnTo>
                      <a:pt x="1010" y="1276"/>
                    </a:lnTo>
                    <a:lnTo>
                      <a:pt x="1148" y="1396"/>
                    </a:lnTo>
                    <a:lnTo>
                      <a:pt x="1286" y="1510"/>
                    </a:lnTo>
                    <a:lnTo>
                      <a:pt x="1429" y="1618"/>
                    </a:lnTo>
                    <a:lnTo>
                      <a:pt x="1435" y="1618"/>
                    </a:lnTo>
                    <a:lnTo>
                      <a:pt x="1292" y="1510"/>
                    </a:lnTo>
                    <a:lnTo>
                      <a:pt x="1154" y="1396"/>
                    </a:lnTo>
                    <a:lnTo>
                      <a:pt x="1010" y="1276"/>
                    </a:lnTo>
                    <a:lnTo>
                      <a:pt x="873" y="1150"/>
                    </a:lnTo>
                    <a:close/>
                  </a:path>
                </a:pathLst>
              </a:custGeom>
              <a:solidFill>
                <a:schemeClr val="accent2"/>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8" name="Freeform 115"/>
              <p:cNvSpPr>
                <a:spLocks/>
              </p:cNvSpPr>
              <p:nvPr/>
            </p:nvSpPr>
            <p:spPr bwMode="hidden">
              <a:xfrm>
                <a:off x="16" y="2260"/>
                <a:ext cx="1673" cy="2014"/>
              </a:xfrm>
              <a:custGeom>
                <a:avLst/>
                <a:gdLst>
                  <a:gd name="T0" fmla="*/ 963 w 1668"/>
                  <a:gd name="T1" fmla="*/ 1463 h 2014"/>
                  <a:gd name="T2" fmla="*/ 793 w 1668"/>
                  <a:gd name="T3" fmla="*/ 1289 h 2014"/>
                  <a:gd name="T4" fmla="*/ 638 w 1668"/>
                  <a:gd name="T5" fmla="*/ 1115 h 2014"/>
                  <a:gd name="T6" fmla="*/ 492 w 1668"/>
                  <a:gd name="T7" fmla="*/ 929 h 2014"/>
                  <a:gd name="T8" fmla="*/ 367 w 1668"/>
                  <a:gd name="T9" fmla="*/ 743 h 2014"/>
                  <a:gd name="T10" fmla="*/ 253 w 1668"/>
                  <a:gd name="T11" fmla="*/ 557 h 2014"/>
                  <a:gd name="T12" fmla="*/ 149 w 1668"/>
                  <a:gd name="T13" fmla="*/ 372 h 2014"/>
                  <a:gd name="T14" fmla="*/ 66 w 1668"/>
                  <a:gd name="T15" fmla="*/ 186 h 2014"/>
                  <a:gd name="T16" fmla="*/ 0 w 1668"/>
                  <a:gd name="T17" fmla="*/ 0 h 2014"/>
                  <a:gd name="T18" fmla="*/ 0 w 1668"/>
                  <a:gd name="T19" fmla="*/ 12 h 2014"/>
                  <a:gd name="T20" fmla="*/ 66 w 1668"/>
                  <a:gd name="T21" fmla="*/ 198 h 2014"/>
                  <a:gd name="T22" fmla="*/ 149 w 1668"/>
                  <a:gd name="T23" fmla="*/ 384 h 2014"/>
                  <a:gd name="T24" fmla="*/ 253 w 1668"/>
                  <a:gd name="T25" fmla="*/ 569 h 2014"/>
                  <a:gd name="T26" fmla="*/ 367 w 1668"/>
                  <a:gd name="T27" fmla="*/ 755 h 2014"/>
                  <a:gd name="T28" fmla="*/ 492 w 1668"/>
                  <a:gd name="T29" fmla="*/ 935 h 2014"/>
                  <a:gd name="T30" fmla="*/ 638 w 1668"/>
                  <a:gd name="T31" fmla="*/ 1115 h 2014"/>
                  <a:gd name="T32" fmla="*/ 793 w 1668"/>
                  <a:gd name="T33" fmla="*/ 1295 h 2014"/>
                  <a:gd name="T34" fmla="*/ 963 w 1668"/>
                  <a:gd name="T35" fmla="*/ 1463 h 2014"/>
                  <a:gd name="T36" fmla="*/ 1136 w 1668"/>
                  <a:gd name="T37" fmla="*/ 1618 h 2014"/>
                  <a:gd name="T38" fmla="*/ 1311 w 1668"/>
                  <a:gd name="T39" fmla="*/ 1762 h 2014"/>
                  <a:gd name="T40" fmla="*/ 1491 w 1668"/>
                  <a:gd name="T41" fmla="*/ 1894 h 2014"/>
                  <a:gd name="T42" fmla="*/ 1672 w 1668"/>
                  <a:gd name="T43" fmla="*/ 2014 h 2014"/>
                  <a:gd name="T44" fmla="*/ 1678 w 1668"/>
                  <a:gd name="T45" fmla="*/ 2014 h 2014"/>
                  <a:gd name="T46" fmla="*/ 1491 w 1668"/>
                  <a:gd name="T47" fmla="*/ 1894 h 2014"/>
                  <a:gd name="T48" fmla="*/ 1311 w 1668"/>
                  <a:gd name="T49" fmla="*/ 1762 h 2014"/>
                  <a:gd name="T50" fmla="*/ 1136 w 1668"/>
                  <a:gd name="T51" fmla="*/ 1618 h 2014"/>
                  <a:gd name="T52" fmla="*/ 963 w 1668"/>
                  <a:gd name="T53" fmla="*/ 1463 h 2014"/>
                  <a:gd name="T54" fmla="*/ 963 w 1668"/>
                  <a:gd name="T55" fmla="*/ 1463 h 20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668" h="2014">
                    <a:moveTo>
                      <a:pt x="957" y="1463"/>
                    </a:moveTo>
                    <a:lnTo>
                      <a:pt x="789" y="1289"/>
                    </a:lnTo>
                    <a:lnTo>
                      <a:pt x="634" y="1115"/>
                    </a:lnTo>
                    <a:lnTo>
                      <a:pt x="490" y="929"/>
                    </a:lnTo>
                    <a:lnTo>
                      <a:pt x="365" y="743"/>
                    </a:lnTo>
                    <a:lnTo>
                      <a:pt x="251" y="557"/>
                    </a:lnTo>
                    <a:lnTo>
                      <a:pt x="149" y="372"/>
                    </a:lnTo>
                    <a:lnTo>
                      <a:pt x="66" y="186"/>
                    </a:lnTo>
                    <a:lnTo>
                      <a:pt x="0" y="0"/>
                    </a:lnTo>
                    <a:lnTo>
                      <a:pt x="0" y="12"/>
                    </a:lnTo>
                    <a:lnTo>
                      <a:pt x="66" y="198"/>
                    </a:lnTo>
                    <a:lnTo>
                      <a:pt x="149" y="384"/>
                    </a:lnTo>
                    <a:lnTo>
                      <a:pt x="251" y="569"/>
                    </a:lnTo>
                    <a:lnTo>
                      <a:pt x="365" y="755"/>
                    </a:lnTo>
                    <a:lnTo>
                      <a:pt x="490" y="935"/>
                    </a:lnTo>
                    <a:lnTo>
                      <a:pt x="634" y="1115"/>
                    </a:lnTo>
                    <a:lnTo>
                      <a:pt x="789" y="1295"/>
                    </a:lnTo>
                    <a:lnTo>
                      <a:pt x="957" y="1463"/>
                    </a:lnTo>
                    <a:lnTo>
                      <a:pt x="1130" y="1618"/>
                    </a:lnTo>
                    <a:lnTo>
                      <a:pt x="1303" y="1762"/>
                    </a:lnTo>
                    <a:lnTo>
                      <a:pt x="1483" y="1894"/>
                    </a:lnTo>
                    <a:lnTo>
                      <a:pt x="1662" y="2014"/>
                    </a:lnTo>
                    <a:lnTo>
                      <a:pt x="1668" y="2014"/>
                    </a:lnTo>
                    <a:lnTo>
                      <a:pt x="1483" y="1894"/>
                    </a:lnTo>
                    <a:lnTo>
                      <a:pt x="1303" y="1762"/>
                    </a:lnTo>
                    <a:lnTo>
                      <a:pt x="1130" y="1618"/>
                    </a:lnTo>
                    <a:lnTo>
                      <a:pt x="957" y="1463"/>
                    </a:lnTo>
                    <a:close/>
                  </a:path>
                </a:pathLst>
              </a:custGeom>
              <a:solidFill>
                <a:schemeClr val="accent2"/>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9" name="Rectangle 116"/>
              <p:cNvSpPr>
                <a:spLocks noChangeArrowheads="1"/>
              </p:cNvSpPr>
              <p:nvPr/>
            </p:nvSpPr>
            <p:spPr bwMode="hidden">
              <a:xfrm rot="-2488720">
                <a:off x="1988" y="1919"/>
                <a:ext cx="1353" cy="17"/>
              </a:xfrm>
              <a:prstGeom prst="rect">
                <a:avLst/>
              </a:prstGeom>
              <a:solidFill>
                <a:schemeClr val="accent2"/>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accent2"/>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10" name="Rectangle 117"/>
              <p:cNvSpPr>
                <a:spLocks noChangeArrowheads="1"/>
              </p:cNvSpPr>
              <p:nvPr/>
            </p:nvSpPr>
            <p:spPr bwMode="hidden">
              <a:xfrm rot="-5087790">
                <a:off x="1964" y="2613"/>
                <a:ext cx="2217" cy="17"/>
              </a:xfrm>
              <a:prstGeom prst="rect">
                <a:avLst/>
              </a:prstGeom>
              <a:solidFill>
                <a:schemeClr val="accent2"/>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accent2"/>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11" name="Rectangle 118"/>
              <p:cNvSpPr>
                <a:spLocks noChangeArrowheads="1"/>
              </p:cNvSpPr>
              <p:nvPr/>
            </p:nvSpPr>
            <p:spPr bwMode="hidden">
              <a:xfrm rot="-3417299">
                <a:off x="1019" y="2694"/>
                <a:ext cx="2678" cy="17"/>
              </a:xfrm>
              <a:prstGeom prst="rect">
                <a:avLst/>
              </a:prstGeom>
              <a:solidFill>
                <a:schemeClr val="accent2"/>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accent2"/>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12" name="Rectangle 119"/>
              <p:cNvSpPr>
                <a:spLocks noChangeArrowheads="1"/>
              </p:cNvSpPr>
              <p:nvPr/>
            </p:nvSpPr>
            <p:spPr bwMode="hidden">
              <a:xfrm rot="-835848">
                <a:off x="688" y="1748"/>
                <a:ext cx="2390" cy="17"/>
              </a:xfrm>
              <a:prstGeom prst="rect">
                <a:avLst/>
              </a:prstGeom>
              <a:solidFill>
                <a:schemeClr val="accent2"/>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accent2"/>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grpSp>
            <p:nvGrpSpPr>
              <p:cNvPr id="13" name="Group 120"/>
              <p:cNvGrpSpPr>
                <a:grpSpLocks noChangeAspect="1"/>
              </p:cNvGrpSpPr>
              <p:nvPr/>
            </p:nvGrpSpPr>
            <p:grpSpPr bwMode="auto">
              <a:xfrm>
                <a:off x="3046" y="1326"/>
                <a:ext cx="259" cy="299"/>
                <a:chOff x="3042" y="1265"/>
                <a:chExt cx="367" cy="424"/>
              </a:xfrm>
            </p:grpSpPr>
            <p:sp>
              <p:nvSpPr>
                <p:cNvPr id="14" name="Oval 121"/>
                <p:cNvSpPr>
                  <a:spLocks noChangeAspect="1" noChangeArrowheads="1"/>
                </p:cNvSpPr>
                <p:nvPr userDrawn="1"/>
              </p:nvSpPr>
              <p:spPr bwMode="hidden">
                <a:xfrm rot="2828979">
                  <a:off x="2982" y="1467"/>
                  <a:ext cx="282" cy="162"/>
                </a:xfrm>
                <a:prstGeom prst="ellipse">
                  <a:avLst/>
                </a:prstGeom>
                <a:gradFill rotWithShape="0">
                  <a:gsLst>
                    <a:gs pos="0">
                      <a:schemeClr val="accent2"/>
                    </a:gs>
                    <a:gs pos="100000">
                      <a:schemeClr val="accent2">
                        <a:gamma/>
                        <a:tint val="84706"/>
                        <a:invGamma/>
                      </a:schemeClr>
                    </a:gs>
                  </a:gsLst>
                  <a:lin ang="5400000" scaled="1"/>
                </a:gra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defRPr/>
                  </a:pPr>
                  <a:endParaRPr lang="en-US"/>
                </a:p>
              </p:txBody>
            </p:sp>
            <p:sp>
              <p:nvSpPr>
                <p:cNvPr id="15" name="Freeform 122"/>
                <p:cNvSpPr>
                  <a:spLocks noChangeAspect="1"/>
                </p:cNvSpPr>
                <p:nvPr userDrawn="1"/>
              </p:nvSpPr>
              <p:spPr bwMode="hidden">
                <a:xfrm>
                  <a:off x="3070" y="1374"/>
                  <a:ext cx="227" cy="221"/>
                </a:xfrm>
                <a:custGeom>
                  <a:avLst/>
                  <a:gdLst>
                    <a:gd name="T0" fmla="*/ 227 w 227"/>
                    <a:gd name="T1" fmla="*/ 134 h 222"/>
                    <a:gd name="T2" fmla="*/ 203 w 227"/>
                    <a:gd name="T3" fmla="*/ 144 h 222"/>
                    <a:gd name="T4" fmla="*/ 179 w 227"/>
                    <a:gd name="T5" fmla="*/ 138 h 222"/>
                    <a:gd name="T6" fmla="*/ 149 w 227"/>
                    <a:gd name="T7" fmla="*/ 126 h 222"/>
                    <a:gd name="T8" fmla="*/ 126 w 227"/>
                    <a:gd name="T9" fmla="*/ 102 h 222"/>
                    <a:gd name="T10" fmla="*/ 102 w 227"/>
                    <a:gd name="T11" fmla="*/ 72 h 222"/>
                    <a:gd name="T12" fmla="*/ 84 w 227"/>
                    <a:gd name="T13" fmla="*/ 48 h 222"/>
                    <a:gd name="T14" fmla="*/ 78 w 227"/>
                    <a:gd name="T15" fmla="*/ 24 h 222"/>
                    <a:gd name="T16" fmla="*/ 84 w 227"/>
                    <a:gd name="T17" fmla="*/ 0 h 222"/>
                    <a:gd name="T18" fmla="*/ 84 w 227"/>
                    <a:gd name="T19" fmla="*/ 0 h 222"/>
                    <a:gd name="T20" fmla="*/ 78 w 227"/>
                    <a:gd name="T21" fmla="*/ 0 h 222"/>
                    <a:gd name="T22" fmla="*/ 18 w 227"/>
                    <a:gd name="T23" fmla="*/ 60 h 222"/>
                    <a:gd name="T24" fmla="*/ 0 w 227"/>
                    <a:gd name="T25" fmla="*/ 90 h 222"/>
                    <a:gd name="T26" fmla="*/ 0 w 227"/>
                    <a:gd name="T27" fmla="*/ 120 h 222"/>
                    <a:gd name="T28" fmla="*/ 12 w 227"/>
                    <a:gd name="T29" fmla="*/ 156 h 222"/>
                    <a:gd name="T30" fmla="*/ 36 w 227"/>
                    <a:gd name="T31" fmla="*/ 192 h 222"/>
                    <a:gd name="T32" fmla="*/ 66 w 227"/>
                    <a:gd name="T33" fmla="*/ 216 h 222"/>
                    <a:gd name="T34" fmla="*/ 96 w 227"/>
                    <a:gd name="T35" fmla="*/ 222 h 222"/>
                    <a:gd name="T36" fmla="*/ 126 w 227"/>
                    <a:gd name="T37" fmla="*/ 222 h 222"/>
                    <a:gd name="T38" fmla="*/ 155 w 227"/>
                    <a:gd name="T39" fmla="*/ 210 h 222"/>
                    <a:gd name="T40" fmla="*/ 227 w 227"/>
                    <a:gd name="T41" fmla="*/ 138 h 222"/>
                    <a:gd name="T42" fmla="*/ 227 w 227"/>
                    <a:gd name="T43" fmla="*/ 1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7" h="222">
                      <a:moveTo>
                        <a:pt x="227" y="134"/>
                      </a:moveTo>
                      <a:lnTo>
                        <a:pt x="203" y="144"/>
                      </a:lnTo>
                      <a:lnTo>
                        <a:pt x="179" y="138"/>
                      </a:lnTo>
                      <a:lnTo>
                        <a:pt x="149" y="126"/>
                      </a:lnTo>
                      <a:lnTo>
                        <a:pt x="126" y="102"/>
                      </a:lnTo>
                      <a:lnTo>
                        <a:pt x="102" y="72"/>
                      </a:lnTo>
                      <a:lnTo>
                        <a:pt x="84" y="48"/>
                      </a:lnTo>
                      <a:lnTo>
                        <a:pt x="78" y="24"/>
                      </a:lnTo>
                      <a:lnTo>
                        <a:pt x="84" y="0"/>
                      </a:lnTo>
                      <a:lnTo>
                        <a:pt x="84" y="0"/>
                      </a:lnTo>
                      <a:lnTo>
                        <a:pt x="78" y="0"/>
                      </a:lnTo>
                      <a:lnTo>
                        <a:pt x="18" y="60"/>
                      </a:lnTo>
                      <a:lnTo>
                        <a:pt x="0" y="90"/>
                      </a:lnTo>
                      <a:lnTo>
                        <a:pt x="0" y="120"/>
                      </a:lnTo>
                      <a:lnTo>
                        <a:pt x="12" y="156"/>
                      </a:lnTo>
                      <a:lnTo>
                        <a:pt x="36" y="192"/>
                      </a:lnTo>
                      <a:lnTo>
                        <a:pt x="66" y="216"/>
                      </a:lnTo>
                      <a:lnTo>
                        <a:pt x="96" y="222"/>
                      </a:lnTo>
                      <a:lnTo>
                        <a:pt x="126" y="222"/>
                      </a:lnTo>
                      <a:lnTo>
                        <a:pt x="155" y="210"/>
                      </a:lnTo>
                      <a:lnTo>
                        <a:pt x="227" y="138"/>
                      </a:lnTo>
                      <a:lnTo>
                        <a:pt x="227" y="134"/>
                      </a:lnTo>
                      <a:close/>
                    </a:path>
                  </a:pathLst>
                </a:custGeom>
                <a:gradFill rotWithShape="0">
                  <a:gsLst>
                    <a:gs pos="0">
                      <a:schemeClr val="accent2"/>
                    </a:gs>
                    <a:gs pos="100000">
                      <a:schemeClr val="accent2">
                        <a:gamma/>
                        <a:tint val="84706"/>
                        <a:invGamma/>
                      </a:schemeClr>
                    </a:gs>
                  </a:gsLst>
                  <a:lin ang="5400000" scaled="1"/>
                </a:gra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pPr>
                    <a:defRPr/>
                  </a:pPr>
                  <a:endParaRPr lang="en-US"/>
                </a:p>
              </p:txBody>
            </p:sp>
            <p:sp>
              <p:nvSpPr>
                <p:cNvPr id="16" name="Freeform 123"/>
                <p:cNvSpPr>
                  <a:spLocks noChangeAspect="1"/>
                </p:cNvSpPr>
                <p:nvPr userDrawn="1"/>
              </p:nvSpPr>
              <p:spPr bwMode="hidden">
                <a:xfrm>
                  <a:off x="3144" y="1366"/>
                  <a:ext cx="163" cy="156"/>
                </a:xfrm>
                <a:custGeom>
                  <a:avLst/>
                  <a:gdLst>
                    <a:gd name="T0" fmla="*/ 221 w 233"/>
                    <a:gd name="T1" fmla="*/ 216 h 234"/>
                    <a:gd name="T2" fmla="*/ 192 w 233"/>
                    <a:gd name="T3" fmla="*/ 234 h 234"/>
                    <a:gd name="T4" fmla="*/ 150 w 233"/>
                    <a:gd name="T5" fmla="*/ 234 h 234"/>
                    <a:gd name="T6" fmla="*/ 102 w 233"/>
                    <a:gd name="T7" fmla="*/ 210 h 234"/>
                    <a:gd name="T8" fmla="*/ 54 w 233"/>
                    <a:gd name="T9" fmla="*/ 174 h 234"/>
                    <a:gd name="T10" fmla="*/ 24 w 233"/>
                    <a:gd name="T11" fmla="*/ 132 h 234"/>
                    <a:gd name="T12" fmla="*/ 6 w 233"/>
                    <a:gd name="T13" fmla="*/ 84 h 234"/>
                    <a:gd name="T14" fmla="*/ 0 w 233"/>
                    <a:gd name="T15" fmla="*/ 42 h 234"/>
                    <a:gd name="T16" fmla="*/ 12 w 233"/>
                    <a:gd name="T17" fmla="*/ 12 h 234"/>
                    <a:gd name="T18" fmla="*/ 48 w 233"/>
                    <a:gd name="T19" fmla="*/ 0 h 234"/>
                    <a:gd name="T20" fmla="*/ 84 w 233"/>
                    <a:gd name="T21" fmla="*/ 0 h 234"/>
                    <a:gd name="T22" fmla="*/ 132 w 233"/>
                    <a:gd name="T23" fmla="*/ 18 h 234"/>
                    <a:gd name="T24" fmla="*/ 174 w 233"/>
                    <a:gd name="T25" fmla="*/ 54 h 234"/>
                    <a:gd name="T26" fmla="*/ 210 w 233"/>
                    <a:gd name="T27" fmla="*/ 102 h 234"/>
                    <a:gd name="T28" fmla="*/ 233 w 233"/>
                    <a:gd name="T29" fmla="*/ 144 h 234"/>
                    <a:gd name="T30" fmla="*/ 233 w 233"/>
                    <a:gd name="T31" fmla="*/ 186 h 234"/>
                    <a:gd name="T32" fmla="*/ 221 w 233"/>
                    <a:gd name="T33" fmla="*/ 216 h 234"/>
                    <a:gd name="T34" fmla="*/ 221 w 233"/>
                    <a:gd name="T35" fmla="*/ 21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Lst>
              </p:spPr>
              <p:txBody>
                <a:bodyPr/>
                <a:lstStyle/>
                <a:p>
                  <a:pPr>
                    <a:defRPr/>
                  </a:pPr>
                  <a:endParaRPr lang="en-US"/>
                </a:p>
              </p:txBody>
            </p:sp>
            <p:sp>
              <p:nvSpPr>
                <p:cNvPr id="17" name="Freeform 124"/>
                <p:cNvSpPr>
                  <a:spLocks noChangeAspect="1"/>
                </p:cNvSpPr>
                <p:nvPr userDrawn="1"/>
              </p:nvSpPr>
              <p:spPr bwMode="hidden">
                <a:xfrm>
                  <a:off x="3202" y="1272"/>
                  <a:ext cx="203" cy="199"/>
                </a:xfrm>
                <a:custGeom>
                  <a:avLst/>
                  <a:gdLst>
                    <a:gd name="T0" fmla="*/ 179 w 203"/>
                    <a:gd name="T1" fmla="*/ 18 h 198"/>
                    <a:gd name="T2" fmla="*/ 197 w 203"/>
                    <a:gd name="T3" fmla="*/ 48 h 198"/>
                    <a:gd name="T4" fmla="*/ 203 w 203"/>
                    <a:gd name="T5" fmla="*/ 60 h 198"/>
                    <a:gd name="T6" fmla="*/ 197 w 203"/>
                    <a:gd name="T7" fmla="*/ 66 h 198"/>
                    <a:gd name="T8" fmla="*/ 65 w 203"/>
                    <a:gd name="T9" fmla="*/ 192 h 198"/>
                    <a:gd name="T10" fmla="*/ 59 w 203"/>
                    <a:gd name="T11" fmla="*/ 198 h 198"/>
                    <a:gd name="T12" fmla="*/ 47 w 203"/>
                    <a:gd name="T13" fmla="*/ 192 h 198"/>
                    <a:gd name="T14" fmla="*/ 17 w 203"/>
                    <a:gd name="T15" fmla="*/ 174 h 198"/>
                    <a:gd name="T16" fmla="*/ 0 w 203"/>
                    <a:gd name="T17" fmla="*/ 150 h 198"/>
                    <a:gd name="T18" fmla="*/ 0 w 203"/>
                    <a:gd name="T19" fmla="*/ 126 h 198"/>
                    <a:gd name="T20" fmla="*/ 131 w 203"/>
                    <a:gd name="T21" fmla="*/ 0 h 198"/>
                    <a:gd name="T22" fmla="*/ 155 w 203"/>
                    <a:gd name="T23" fmla="*/ 0 h 198"/>
                    <a:gd name="T24" fmla="*/ 179 w 203"/>
                    <a:gd name="T25" fmla="*/ 18 h 198"/>
                    <a:gd name="T26" fmla="*/ 179 w 203"/>
                    <a:gd name="T27" fmla="*/ 1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3" h="198">
                      <a:moveTo>
                        <a:pt x="179" y="18"/>
                      </a:moveTo>
                      <a:lnTo>
                        <a:pt x="197" y="48"/>
                      </a:lnTo>
                      <a:lnTo>
                        <a:pt x="203" y="60"/>
                      </a:lnTo>
                      <a:lnTo>
                        <a:pt x="197" y="66"/>
                      </a:lnTo>
                      <a:lnTo>
                        <a:pt x="65" y="192"/>
                      </a:lnTo>
                      <a:lnTo>
                        <a:pt x="59" y="198"/>
                      </a:lnTo>
                      <a:lnTo>
                        <a:pt x="47" y="192"/>
                      </a:lnTo>
                      <a:lnTo>
                        <a:pt x="17" y="174"/>
                      </a:lnTo>
                      <a:lnTo>
                        <a:pt x="0" y="150"/>
                      </a:lnTo>
                      <a:lnTo>
                        <a:pt x="0" y="126"/>
                      </a:lnTo>
                      <a:lnTo>
                        <a:pt x="131" y="0"/>
                      </a:lnTo>
                      <a:lnTo>
                        <a:pt x="155" y="0"/>
                      </a:lnTo>
                      <a:lnTo>
                        <a:pt x="179" y="18"/>
                      </a:lnTo>
                      <a:lnTo>
                        <a:pt x="179" y="18"/>
                      </a:lnTo>
                      <a:close/>
                    </a:path>
                  </a:pathLst>
                </a:custGeom>
                <a:gradFill rotWithShape="0">
                  <a:gsLst>
                    <a:gs pos="0">
                      <a:schemeClr val="accent2"/>
                    </a:gs>
                    <a:gs pos="100000">
                      <a:schemeClr val="accent2">
                        <a:gamma/>
                        <a:tint val="84706"/>
                        <a:invGamma/>
                      </a:schemeClr>
                    </a:gs>
                  </a:gsLst>
                  <a:lin ang="5400000" scaled="1"/>
                </a:gra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pPr>
                    <a:defRPr/>
                  </a:pPr>
                  <a:endParaRPr lang="en-US"/>
                </a:p>
              </p:txBody>
            </p:sp>
            <p:sp>
              <p:nvSpPr>
                <p:cNvPr id="18" name="Freeform 125"/>
                <p:cNvSpPr>
                  <a:spLocks noChangeAspect="1"/>
                </p:cNvSpPr>
                <p:nvPr userDrawn="1"/>
              </p:nvSpPr>
              <p:spPr bwMode="hidden">
                <a:xfrm>
                  <a:off x="3330" y="1265"/>
                  <a:ext cx="79" cy="74"/>
                </a:xfrm>
                <a:custGeom>
                  <a:avLst/>
                  <a:gdLst>
                    <a:gd name="T0" fmla="*/ 221 w 233"/>
                    <a:gd name="T1" fmla="*/ 216 h 234"/>
                    <a:gd name="T2" fmla="*/ 192 w 233"/>
                    <a:gd name="T3" fmla="*/ 234 h 234"/>
                    <a:gd name="T4" fmla="*/ 150 w 233"/>
                    <a:gd name="T5" fmla="*/ 234 h 234"/>
                    <a:gd name="T6" fmla="*/ 102 w 233"/>
                    <a:gd name="T7" fmla="*/ 210 h 234"/>
                    <a:gd name="T8" fmla="*/ 54 w 233"/>
                    <a:gd name="T9" fmla="*/ 174 h 234"/>
                    <a:gd name="T10" fmla="*/ 24 w 233"/>
                    <a:gd name="T11" fmla="*/ 132 h 234"/>
                    <a:gd name="T12" fmla="*/ 6 w 233"/>
                    <a:gd name="T13" fmla="*/ 84 h 234"/>
                    <a:gd name="T14" fmla="*/ 0 w 233"/>
                    <a:gd name="T15" fmla="*/ 42 h 234"/>
                    <a:gd name="T16" fmla="*/ 12 w 233"/>
                    <a:gd name="T17" fmla="*/ 12 h 234"/>
                    <a:gd name="T18" fmla="*/ 48 w 233"/>
                    <a:gd name="T19" fmla="*/ 0 h 234"/>
                    <a:gd name="T20" fmla="*/ 84 w 233"/>
                    <a:gd name="T21" fmla="*/ 0 h 234"/>
                    <a:gd name="T22" fmla="*/ 132 w 233"/>
                    <a:gd name="T23" fmla="*/ 18 h 234"/>
                    <a:gd name="T24" fmla="*/ 174 w 233"/>
                    <a:gd name="T25" fmla="*/ 54 h 234"/>
                    <a:gd name="T26" fmla="*/ 210 w 233"/>
                    <a:gd name="T27" fmla="*/ 102 h 234"/>
                    <a:gd name="T28" fmla="*/ 233 w 233"/>
                    <a:gd name="T29" fmla="*/ 144 h 234"/>
                    <a:gd name="T30" fmla="*/ 233 w 233"/>
                    <a:gd name="T31" fmla="*/ 186 h 234"/>
                    <a:gd name="T32" fmla="*/ 221 w 233"/>
                    <a:gd name="T33" fmla="*/ 216 h 234"/>
                    <a:gd name="T34" fmla="*/ 221 w 233"/>
                    <a:gd name="T35" fmla="*/ 21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Lst>
              </p:spPr>
              <p:txBody>
                <a:bodyPr/>
                <a:lstStyle/>
                <a:p>
                  <a:pPr>
                    <a:defRPr/>
                  </a:pPr>
                  <a:endParaRPr lang="en-US"/>
                </a:p>
              </p:txBody>
            </p:sp>
          </p:grpSp>
        </p:grpSp>
      </p:grpSp>
      <p:sp>
        <p:nvSpPr>
          <p:cNvPr id="71806" name="Rectangle 126"/>
          <p:cNvSpPr>
            <a:spLocks noGrp="1" noChangeArrowheads="1"/>
          </p:cNvSpPr>
          <p:nvPr>
            <p:ph type="ctrTitle" sz="quarter"/>
          </p:nvPr>
        </p:nvSpPr>
        <p:spPr>
          <a:xfrm>
            <a:off x="685800" y="1600200"/>
            <a:ext cx="7772400" cy="1973263"/>
          </a:xfrm>
        </p:spPr>
        <p:txBody>
          <a:bodyPr/>
          <a:lstStyle>
            <a:lvl1pPr>
              <a:defRPr sz="5100"/>
            </a:lvl1pPr>
          </a:lstStyle>
          <a:p>
            <a:pPr lvl="0"/>
            <a:r>
              <a:rPr lang="en-US" noProof="0" smtClean="0"/>
              <a:t>Click to edit Master title style</a:t>
            </a:r>
          </a:p>
        </p:txBody>
      </p:sp>
      <p:sp>
        <p:nvSpPr>
          <p:cNvPr id="71807" name="Rectangle 12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128" name="Rectangle 128"/>
          <p:cNvSpPr>
            <a:spLocks noGrp="1" noChangeArrowheads="1"/>
          </p:cNvSpPr>
          <p:nvPr>
            <p:ph type="dt" sz="quarter" idx="10"/>
          </p:nvPr>
        </p:nvSpPr>
        <p:spPr/>
        <p:txBody>
          <a:bodyPr/>
          <a:lstStyle>
            <a:lvl1pPr>
              <a:defRPr>
                <a:effectLst/>
              </a:defRPr>
            </a:lvl1pPr>
          </a:lstStyle>
          <a:p>
            <a:pPr>
              <a:defRPr/>
            </a:pPr>
            <a:fld id="{0CE36C0A-12E5-4BDC-9078-0B67A16CDD58}" type="datetimeFigureOut">
              <a:rPr lang="en-US"/>
              <a:pPr>
                <a:defRPr/>
              </a:pPr>
              <a:t>5/8/13</a:t>
            </a:fld>
            <a:endParaRPr lang="en-US"/>
          </a:p>
        </p:txBody>
      </p:sp>
      <p:sp>
        <p:nvSpPr>
          <p:cNvPr id="129" name="Rectangle 129"/>
          <p:cNvSpPr>
            <a:spLocks noGrp="1" noChangeArrowheads="1"/>
          </p:cNvSpPr>
          <p:nvPr>
            <p:ph type="ftr" sz="quarter" idx="11"/>
          </p:nvPr>
        </p:nvSpPr>
        <p:spPr/>
        <p:txBody>
          <a:bodyPr/>
          <a:lstStyle>
            <a:lvl1pPr>
              <a:defRPr>
                <a:effectLst/>
              </a:defRPr>
            </a:lvl1pPr>
          </a:lstStyle>
          <a:p>
            <a:pPr>
              <a:defRPr/>
            </a:pPr>
            <a:endParaRPr lang="en-US"/>
          </a:p>
        </p:txBody>
      </p:sp>
      <p:sp>
        <p:nvSpPr>
          <p:cNvPr id="130" name="Rectangle 130"/>
          <p:cNvSpPr>
            <a:spLocks noGrp="1" noChangeArrowheads="1"/>
          </p:cNvSpPr>
          <p:nvPr>
            <p:ph type="sldNum" sz="quarter" idx="12"/>
          </p:nvPr>
        </p:nvSpPr>
        <p:spPr/>
        <p:txBody>
          <a:bodyPr/>
          <a:lstStyle>
            <a:lvl1pPr>
              <a:defRPr>
                <a:effectLst/>
              </a:defRPr>
            </a:lvl1pPr>
          </a:lstStyle>
          <a:p>
            <a:pPr>
              <a:defRPr/>
            </a:pPr>
            <a:fld id="{DB72B5ED-3897-4C88-B637-EEDEC61ED474}"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38900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6"/>
          <p:cNvSpPr>
            <a:spLocks noGrp="1" noChangeArrowheads="1"/>
          </p:cNvSpPr>
          <p:nvPr>
            <p:ph type="dt" sz="half" idx="10"/>
          </p:nvPr>
        </p:nvSpPr>
        <p:spPr>
          <a:ln/>
        </p:spPr>
        <p:txBody>
          <a:bodyPr/>
          <a:lstStyle>
            <a:lvl1pPr>
              <a:defRPr/>
            </a:lvl1pPr>
          </a:lstStyle>
          <a:p>
            <a:pPr>
              <a:defRPr/>
            </a:pPr>
            <a:fld id="{FA1242EA-E756-4B39-86CA-B142C77B6F9F}" type="datetimeFigureOut">
              <a:rPr lang="en-US"/>
              <a:pPr>
                <a:defRPr/>
              </a:pPr>
              <a:t>5/8/13</a:t>
            </a:fld>
            <a:endParaRPr lang="en-US"/>
          </a:p>
        </p:txBody>
      </p:sp>
      <p:sp>
        <p:nvSpPr>
          <p:cNvPr id="5" name="Rectangle 127"/>
          <p:cNvSpPr>
            <a:spLocks noGrp="1" noChangeArrowheads="1"/>
          </p:cNvSpPr>
          <p:nvPr>
            <p:ph type="ftr" sz="quarter" idx="11"/>
          </p:nvPr>
        </p:nvSpPr>
        <p:spPr>
          <a:ln/>
        </p:spPr>
        <p:txBody>
          <a:bodyPr/>
          <a:lstStyle>
            <a:lvl1pPr>
              <a:defRPr/>
            </a:lvl1pPr>
          </a:lstStyle>
          <a:p>
            <a:pPr>
              <a:defRPr/>
            </a:pPr>
            <a:endParaRPr lang="en-US"/>
          </a:p>
        </p:txBody>
      </p:sp>
      <p:sp>
        <p:nvSpPr>
          <p:cNvPr id="6" name="Rectangle 128"/>
          <p:cNvSpPr>
            <a:spLocks noGrp="1" noChangeArrowheads="1"/>
          </p:cNvSpPr>
          <p:nvPr>
            <p:ph type="sldNum" sz="quarter" idx="12"/>
          </p:nvPr>
        </p:nvSpPr>
        <p:spPr>
          <a:ln/>
        </p:spPr>
        <p:txBody>
          <a:bodyPr/>
          <a:lstStyle>
            <a:lvl1pPr>
              <a:defRPr/>
            </a:lvl1pPr>
          </a:lstStyle>
          <a:p>
            <a:pPr>
              <a:defRPr/>
            </a:pPr>
            <a:fld id="{B9E69C74-2AD5-461D-AFA6-9F8B71FC38ED}"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0771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6"/>
          <p:cNvSpPr>
            <a:spLocks noGrp="1" noChangeArrowheads="1"/>
          </p:cNvSpPr>
          <p:nvPr>
            <p:ph type="dt" sz="half" idx="10"/>
          </p:nvPr>
        </p:nvSpPr>
        <p:spPr>
          <a:ln/>
        </p:spPr>
        <p:txBody>
          <a:bodyPr/>
          <a:lstStyle>
            <a:lvl1pPr>
              <a:defRPr/>
            </a:lvl1pPr>
          </a:lstStyle>
          <a:p>
            <a:pPr>
              <a:defRPr/>
            </a:pPr>
            <a:fld id="{896A239B-A143-4134-90AC-6B4E2C8FC10B}" type="datetimeFigureOut">
              <a:rPr lang="en-US"/>
              <a:pPr>
                <a:defRPr/>
              </a:pPr>
              <a:t>5/8/13</a:t>
            </a:fld>
            <a:endParaRPr lang="en-US"/>
          </a:p>
        </p:txBody>
      </p:sp>
      <p:sp>
        <p:nvSpPr>
          <p:cNvPr id="5" name="Rectangle 127"/>
          <p:cNvSpPr>
            <a:spLocks noGrp="1" noChangeArrowheads="1"/>
          </p:cNvSpPr>
          <p:nvPr>
            <p:ph type="ftr" sz="quarter" idx="11"/>
          </p:nvPr>
        </p:nvSpPr>
        <p:spPr>
          <a:ln/>
        </p:spPr>
        <p:txBody>
          <a:bodyPr/>
          <a:lstStyle>
            <a:lvl1pPr>
              <a:defRPr/>
            </a:lvl1pPr>
          </a:lstStyle>
          <a:p>
            <a:pPr>
              <a:defRPr/>
            </a:pPr>
            <a:endParaRPr lang="en-US"/>
          </a:p>
        </p:txBody>
      </p:sp>
      <p:sp>
        <p:nvSpPr>
          <p:cNvPr id="6" name="Rectangle 128"/>
          <p:cNvSpPr>
            <a:spLocks noGrp="1" noChangeArrowheads="1"/>
          </p:cNvSpPr>
          <p:nvPr>
            <p:ph type="sldNum" sz="quarter" idx="12"/>
          </p:nvPr>
        </p:nvSpPr>
        <p:spPr>
          <a:ln/>
        </p:spPr>
        <p:txBody>
          <a:bodyPr/>
          <a:lstStyle>
            <a:lvl1pPr>
              <a:defRPr/>
            </a:lvl1pPr>
          </a:lstStyle>
          <a:p>
            <a:pPr>
              <a:defRPr/>
            </a:pPr>
            <a:fld id="{6589C31C-C756-4C22-A5EB-08D5494D5ED4}"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42399189"/>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6"/>
          <p:cNvSpPr>
            <a:spLocks noGrp="1" noChangeArrowheads="1"/>
          </p:cNvSpPr>
          <p:nvPr>
            <p:ph type="dt" sz="half" idx="10"/>
          </p:nvPr>
        </p:nvSpPr>
        <p:spPr>
          <a:ln/>
        </p:spPr>
        <p:txBody>
          <a:bodyPr/>
          <a:lstStyle>
            <a:lvl1pPr>
              <a:defRPr/>
            </a:lvl1pPr>
          </a:lstStyle>
          <a:p>
            <a:pPr>
              <a:defRPr/>
            </a:pPr>
            <a:fld id="{381A0948-0EFE-404E-A4E7-D01E32C54D8E}" type="datetimeFigureOut">
              <a:rPr lang="en-US"/>
              <a:pPr>
                <a:defRPr/>
              </a:pPr>
              <a:t>5/8/13</a:t>
            </a:fld>
            <a:endParaRPr lang="en-US"/>
          </a:p>
        </p:txBody>
      </p:sp>
      <p:sp>
        <p:nvSpPr>
          <p:cNvPr id="5" name="Rectangle 127"/>
          <p:cNvSpPr>
            <a:spLocks noGrp="1" noChangeArrowheads="1"/>
          </p:cNvSpPr>
          <p:nvPr>
            <p:ph type="ftr" sz="quarter" idx="11"/>
          </p:nvPr>
        </p:nvSpPr>
        <p:spPr>
          <a:ln/>
        </p:spPr>
        <p:txBody>
          <a:bodyPr/>
          <a:lstStyle>
            <a:lvl1pPr>
              <a:defRPr/>
            </a:lvl1pPr>
          </a:lstStyle>
          <a:p>
            <a:pPr>
              <a:defRPr/>
            </a:pPr>
            <a:endParaRPr lang="en-US"/>
          </a:p>
        </p:txBody>
      </p:sp>
      <p:sp>
        <p:nvSpPr>
          <p:cNvPr id="6" name="Rectangle 128"/>
          <p:cNvSpPr>
            <a:spLocks noGrp="1" noChangeArrowheads="1"/>
          </p:cNvSpPr>
          <p:nvPr>
            <p:ph type="sldNum" sz="quarter" idx="12"/>
          </p:nvPr>
        </p:nvSpPr>
        <p:spPr>
          <a:ln/>
        </p:spPr>
        <p:txBody>
          <a:bodyPr/>
          <a:lstStyle>
            <a:lvl1pPr>
              <a:defRPr/>
            </a:lvl1pPr>
          </a:lstStyle>
          <a:p>
            <a:pPr>
              <a:defRPr/>
            </a:pPr>
            <a:fld id="{06366169-FFE3-40DC-AA5C-3740DA45CFC4}"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01868025"/>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6"/>
          <p:cNvSpPr>
            <a:spLocks noGrp="1" noChangeArrowheads="1"/>
          </p:cNvSpPr>
          <p:nvPr>
            <p:ph type="dt" sz="half" idx="10"/>
          </p:nvPr>
        </p:nvSpPr>
        <p:spPr>
          <a:ln/>
        </p:spPr>
        <p:txBody>
          <a:bodyPr/>
          <a:lstStyle>
            <a:lvl1pPr>
              <a:defRPr/>
            </a:lvl1pPr>
          </a:lstStyle>
          <a:p>
            <a:pPr>
              <a:defRPr/>
            </a:pPr>
            <a:fld id="{C891BF47-EC2B-439B-8252-797898DF4967}" type="datetimeFigureOut">
              <a:rPr lang="en-US"/>
              <a:pPr>
                <a:defRPr/>
              </a:pPr>
              <a:t>5/8/13</a:t>
            </a:fld>
            <a:endParaRPr lang="en-US"/>
          </a:p>
        </p:txBody>
      </p:sp>
      <p:sp>
        <p:nvSpPr>
          <p:cNvPr id="5" name="Rectangle 127"/>
          <p:cNvSpPr>
            <a:spLocks noGrp="1" noChangeArrowheads="1"/>
          </p:cNvSpPr>
          <p:nvPr>
            <p:ph type="ftr" sz="quarter" idx="11"/>
          </p:nvPr>
        </p:nvSpPr>
        <p:spPr>
          <a:ln/>
        </p:spPr>
        <p:txBody>
          <a:bodyPr/>
          <a:lstStyle>
            <a:lvl1pPr>
              <a:defRPr/>
            </a:lvl1pPr>
          </a:lstStyle>
          <a:p>
            <a:pPr>
              <a:defRPr/>
            </a:pPr>
            <a:endParaRPr lang="en-US"/>
          </a:p>
        </p:txBody>
      </p:sp>
      <p:sp>
        <p:nvSpPr>
          <p:cNvPr id="6" name="Rectangle 128"/>
          <p:cNvSpPr>
            <a:spLocks noGrp="1" noChangeArrowheads="1"/>
          </p:cNvSpPr>
          <p:nvPr>
            <p:ph type="sldNum" sz="quarter" idx="12"/>
          </p:nvPr>
        </p:nvSpPr>
        <p:spPr>
          <a:ln/>
        </p:spPr>
        <p:txBody>
          <a:bodyPr/>
          <a:lstStyle>
            <a:lvl1pPr>
              <a:defRPr/>
            </a:lvl1pPr>
          </a:lstStyle>
          <a:p>
            <a:pPr>
              <a:defRPr/>
            </a:pPr>
            <a:fld id="{46FD1551-9822-4410-826C-4BA05DEF2150}"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49880459"/>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6"/>
          <p:cNvSpPr>
            <a:spLocks noGrp="1" noChangeArrowheads="1"/>
          </p:cNvSpPr>
          <p:nvPr>
            <p:ph type="dt" sz="half" idx="10"/>
          </p:nvPr>
        </p:nvSpPr>
        <p:spPr>
          <a:ln/>
        </p:spPr>
        <p:txBody>
          <a:bodyPr/>
          <a:lstStyle>
            <a:lvl1pPr>
              <a:defRPr/>
            </a:lvl1pPr>
          </a:lstStyle>
          <a:p>
            <a:pPr>
              <a:defRPr/>
            </a:pPr>
            <a:fld id="{E30F41D3-2F65-4909-8790-37884DCD0737}" type="datetimeFigureOut">
              <a:rPr lang="en-US"/>
              <a:pPr>
                <a:defRPr/>
              </a:pPr>
              <a:t>5/8/13</a:t>
            </a:fld>
            <a:endParaRPr lang="en-US"/>
          </a:p>
        </p:txBody>
      </p:sp>
      <p:sp>
        <p:nvSpPr>
          <p:cNvPr id="6" name="Rectangle 127"/>
          <p:cNvSpPr>
            <a:spLocks noGrp="1" noChangeArrowheads="1"/>
          </p:cNvSpPr>
          <p:nvPr>
            <p:ph type="ftr" sz="quarter" idx="11"/>
          </p:nvPr>
        </p:nvSpPr>
        <p:spPr>
          <a:ln/>
        </p:spPr>
        <p:txBody>
          <a:bodyPr/>
          <a:lstStyle>
            <a:lvl1pPr>
              <a:defRPr/>
            </a:lvl1pPr>
          </a:lstStyle>
          <a:p>
            <a:pPr>
              <a:defRPr/>
            </a:pPr>
            <a:endParaRPr lang="en-US"/>
          </a:p>
        </p:txBody>
      </p:sp>
      <p:sp>
        <p:nvSpPr>
          <p:cNvPr id="7" name="Rectangle 128"/>
          <p:cNvSpPr>
            <a:spLocks noGrp="1" noChangeArrowheads="1"/>
          </p:cNvSpPr>
          <p:nvPr>
            <p:ph type="sldNum" sz="quarter" idx="12"/>
          </p:nvPr>
        </p:nvSpPr>
        <p:spPr>
          <a:ln/>
        </p:spPr>
        <p:txBody>
          <a:bodyPr/>
          <a:lstStyle>
            <a:lvl1pPr>
              <a:defRPr/>
            </a:lvl1pPr>
          </a:lstStyle>
          <a:p>
            <a:pPr>
              <a:defRPr/>
            </a:pPr>
            <a:fld id="{349E80FD-59BB-44A8-A70C-6C1EEEE0C015}"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8365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6"/>
          <p:cNvSpPr>
            <a:spLocks noGrp="1" noChangeArrowheads="1"/>
          </p:cNvSpPr>
          <p:nvPr>
            <p:ph type="dt" sz="half" idx="10"/>
          </p:nvPr>
        </p:nvSpPr>
        <p:spPr>
          <a:ln/>
        </p:spPr>
        <p:txBody>
          <a:bodyPr/>
          <a:lstStyle>
            <a:lvl1pPr>
              <a:defRPr/>
            </a:lvl1pPr>
          </a:lstStyle>
          <a:p>
            <a:pPr>
              <a:defRPr/>
            </a:pPr>
            <a:fld id="{8861F1C0-37ED-48CD-91F4-A74B887E0184}" type="datetimeFigureOut">
              <a:rPr lang="en-US"/>
              <a:pPr>
                <a:defRPr/>
              </a:pPr>
              <a:t>5/8/13</a:t>
            </a:fld>
            <a:endParaRPr lang="en-US"/>
          </a:p>
        </p:txBody>
      </p:sp>
      <p:sp>
        <p:nvSpPr>
          <p:cNvPr id="8" name="Rectangle 127"/>
          <p:cNvSpPr>
            <a:spLocks noGrp="1" noChangeArrowheads="1"/>
          </p:cNvSpPr>
          <p:nvPr>
            <p:ph type="ftr" sz="quarter" idx="11"/>
          </p:nvPr>
        </p:nvSpPr>
        <p:spPr>
          <a:ln/>
        </p:spPr>
        <p:txBody>
          <a:bodyPr/>
          <a:lstStyle>
            <a:lvl1pPr>
              <a:defRPr/>
            </a:lvl1pPr>
          </a:lstStyle>
          <a:p>
            <a:pPr>
              <a:defRPr/>
            </a:pPr>
            <a:endParaRPr lang="en-US"/>
          </a:p>
        </p:txBody>
      </p:sp>
      <p:sp>
        <p:nvSpPr>
          <p:cNvPr id="9" name="Rectangle 128"/>
          <p:cNvSpPr>
            <a:spLocks noGrp="1" noChangeArrowheads="1"/>
          </p:cNvSpPr>
          <p:nvPr>
            <p:ph type="sldNum" sz="quarter" idx="12"/>
          </p:nvPr>
        </p:nvSpPr>
        <p:spPr>
          <a:ln/>
        </p:spPr>
        <p:txBody>
          <a:bodyPr/>
          <a:lstStyle>
            <a:lvl1pPr>
              <a:defRPr/>
            </a:lvl1pPr>
          </a:lstStyle>
          <a:p>
            <a:pPr>
              <a:defRPr/>
            </a:pPr>
            <a:fld id="{6ABE027D-D130-450C-BA3E-C691F4DFC9DF}"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61134662"/>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6"/>
          <p:cNvSpPr>
            <a:spLocks noGrp="1" noChangeArrowheads="1"/>
          </p:cNvSpPr>
          <p:nvPr>
            <p:ph type="dt" sz="half" idx="10"/>
          </p:nvPr>
        </p:nvSpPr>
        <p:spPr>
          <a:ln/>
        </p:spPr>
        <p:txBody>
          <a:bodyPr/>
          <a:lstStyle>
            <a:lvl1pPr>
              <a:defRPr/>
            </a:lvl1pPr>
          </a:lstStyle>
          <a:p>
            <a:pPr>
              <a:defRPr/>
            </a:pPr>
            <a:fld id="{34945D6F-CA29-43CE-8544-673C7BFA7BE6}" type="datetimeFigureOut">
              <a:rPr lang="en-US"/>
              <a:pPr>
                <a:defRPr/>
              </a:pPr>
              <a:t>5/8/13</a:t>
            </a:fld>
            <a:endParaRPr lang="en-US"/>
          </a:p>
        </p:txBody>
      </p:sp>
      <p:sp>
        <p:nvSpPr>
          <p:cNvPr id="4" name="Rectangle 127"/>
          <p:cNvSpPr>
            <a:spLocks noGrp="1" noChangeArrowheads="1"/>
          </p:cNvSpPr>
          <p:nvPr>
            <p:ph type="ftr" sz="quarter" idx="11"/>
          </p:nvPr>
        </p:nvSpPr>
        <p:spPr>
          <a:ln/>
        </p:spPr>
        <p:txBody>
          <a:bodyPr/>
          <a:lstStyle>
            <a:lvl1pPr>
              <a:defRPr/>
            </a:lvl1pPr>
          </a:lstStyle>
          <a:p>
            <a:pPr>
              <a:defRPr/>
            </a:pPr>
            <a:endParaRPr lang="en-US"/>
          </a:p>
        </p:txBody>
      </p:sp>
      <p:sp>
        <p:nvSpPr>
          <p:cNvPr id="5" name="Rectangle 128"/>
          <p:cNvSpPr>
            <a:spLocks noGrp="1" noChangeArrowheads="1"/>
          </p:cNvSpPr>
          <p:nvPr>
            <p:ph type="sldNum" sz="quarter" idx="12"/>
          </p:nvPr>
        </p:nvSpPr>
        <p:spPr>
          <a:ln/>
        </p:spPr>
        <p:txBody>
          <a:bodyPr/>
          <a:lstStyle>
            <a:lvl1pPr>
              <a:defRPr/>
            </a:lvl1pPr>
          </a:lstStyle>
          <a:p>
            <a:pPr>
              <a:defRPr/>
            </a:pPr>
            <a:fld id="{63FEFC08-7F4F-4E45-AEB7-730BA10000DC}"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68504301"/>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126"/>
          <p:cNvSpPr>
            <a:spLocks noGrp="1" noChangeArrowheads="1"/>
          </p:cNvSpPr>
          <p:nvPr>
            <p:ph type="dt" sz="half" idx="10"/>
          </p:nvPr>
        </p:nvSpPr>
        <p:spPr>
          <a:ln/>
        </p:spPr>
        <p:txBody>
          <a:bodyPr/>
          <a:lstStyle>
            <a:lvl1pPr>
              <a:defRPr/>
            </a:lvl1pPr>
          </a:lstStyle>
          <a:p>
            <a:pPr>
              <a:defRPr/>
            </a:pPr>
            <a:fld id="{E40B3E05-ACCA-400D-B3E4-E2E43C85ADC4}" type="datetimeFigureOut">
              <a:rPr lang="en-US"/>
              <a:pPr>
                <a:defRPr/>
              </a:pPr>
              <a:t>5/8/13</a:t>
            </a:fld>
            <a:endParaRPr lang="en-US"/>
          </a:p>
        </p:txBody>
      </p:sp>
      <p:sp>
        <p:nvSpPr>
          <p:cNvPr id="3" name="Rectangle 127"/>
          <p:cNvSpPr>
            <a:spLocks noGrp="1" noChangeArrowheads="1"/>
          </p:cNvSpPr>
          <p:nvPr>
            <p:ph type="ftr" sz="quarter" idx="11"/>
          </p:nvPr>
        </p:nvSpPr>
        <p:spPr>
          <a:ln/>
        </p:spPr>
        <p:txBody>
          <a:bodyPr/>
          <a:lstStyle>
            <a:lvl1pPr>
              <a:defRPr/>
            </a:lvl1pPr>
          </a:lstStyle>
          <a:p>
            <a:pPr>
              <a:defRPr/>
            </a:pPr>
            <a:endParaRPr lang="en-US"/>
          </a:p>
        </p:txBody>
      </p:sp>
      <p:sp>
        <p:nvSpPr>
          <p:cNvPr id="4" name="Rectangle 128"/>
          <p:cNvSpPr>
            <a:spLocks noGrp="1" noChangeArrowheads="1"/>
          </p:cNvSpPr>
          <p:nvPr>
            <p:ph type="sldNum" sz="quarter" idx="12"/>
          </p:nvPr>
        </p:nvSpPr>
        <p:spPr>
          <a:ln/>
        </p:spPr>
        <p:txBody>
          <a:bodyPr/>
          <a:lstStyle>
            <a:lvl1pPr>
              <a:defRPr/>
            </a:lvl1pPr>
          </a:lstStyle>
          <a:p>
            <a:pPr>
              <a:defRPr/>
            </a:pPr>
            <a:fld id="{B2CA1CF3-C018-4429-99B6-3ADA0310ADC4}"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42110100"/>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6"/>
          <p:cNvSpPr>
            <a:spLocks noGrp="1" noChangeArrowheads="1"/>
          </p:cNvSpPr>
          <p:nvPr>
            <p:ph type="dt" sz="half" idx="10"/>
          </p:nvPr>
        </p:nvSpPr>
        <p:spPr>
          <a:ln/>
        </p:spPr>
        <p:txBody>
          <a:bodyPr/>
          <a:lstStyle>
            <a:lvl1pPr>
              <a:defRPr/>
            </a:lvl1pPr>
          </a:lstStyle>
          <a:p>
            <a:pPr>
              <a:defRPr/>
            </a:pPr>
            <a:fld id="{649BD948-53DC-4043-88CA-683770A4F965}" type="datetimeFigureOut">
              <a:rPr lang="en-US"/>
              <a:pPr>
                <a:defRPr/>
              </a:pPr>
              <a:t>5/8/13</a:t>
            </a:fld>
            <a:endParaRPr lang="en-US"/>
          </a:p>
        </p:txBody>
      </p:sp>
      <p:sp>
        <p:nvSpPr>
          <p:cNvPr id="6" name="Rectangle 127"/>
          <p:cNvSpPr>
            <a:spLocks noGrp="1" noChangeArrowheads="1"/>
          </p:cNvSpPr>
          <p:nvPr>
            <p:ph type="ftr" sz="quarter" idx="11"/>
          </p:nvPr>
        </p:nvSpPr>
        <p:spPr>
          <a:ln/>
        </p:spPr>
        <p:txBody>
          <a:bodyPr/>
          <a:lstStyle>
            <a:lvl1pPr>
              <a:defRPr/>
            </a:lvl1pPr>
          </a:lstStyle>
          <a:p>
            <a:pPr>
              <a:defRPr/>
            </a:pPr>
            <a:endParaRPr lang="en-US"/>
          </a:p>
        </p:txBody>
      </p:sp>
      <p:sp>
        <p:nvSpPr>
          <p:cNvPr id="7" name="Rectangle 128"/>
          <p:cNvSpPr>
            <a:spLocks noGrp="1" noChangeArrowheads="1"/>
          </p:cNvSpPr>
          <p:nvPr>
            <p:ph type="sldNum" sz="quarter" idx="12"/>
          </p:nvPr>
        </p:nvSpPr>
        <p:spPr>
          <a:ln/>
        </p:spPr>
        <p:txBody>
          <a:bodyPr/>
          <a:lstStyle>
            <a:lvl1pPr>
              <a:defRPr/>
            </a:lvl1pPr>
          </a:lstStyle>
          <a:p>
            <a:pPr>
              <a:defRPr/>
            </a:pPr>
            <a:fld id="{D05B7C71-F835-4D28-915E-C9417439C57C}"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37162181"/>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6"/>
          <p:cNvSpPr>
            <a:spLocks noGrp="1" noChangeArrowheads="1"/>
          </p:cNvSpPr>
          <p:nvPr>
            <p:ph type="dt" sz="half" idx="10"/>
          </p:nvPr>
        </p:nvSpPr>
        <p:spPr>
          <a:ln/>
        </p:spPr>
        <p:txBody>
          <a:bodyPr/>
          <a:lstStyle>
            <a:lvl1pPr>
              <a:defRPr/>
            </a:lvl1pPr>
          </a:lstStyle>
          <a:p>
            <a:pPr>
              <a:defRPr/>
            </a:pPr>
            <a:fld id="{22DA2E2C-1CB7-43F6-8464-369C3E2D9027}" type="datetimeFigureOut">
              <a:rPr lang="en-US"/>
              <a:pPr>
                <a:defRPr/>
              </a:pPr>
              <a:t>5/8/13</a:t>
            </a:fld>
            <a:endParaRPr lang="en-US"/>
          </a:p>
        </p:txBody>
      </p:sp>
      <p:sp>
        <p:nvSpPr>
          <p:cNvPr id="6" name="Rectangle 127"/>
          <p:cNvSpPr>
            <a:spLocks noGrp="1" noChangeArrowheads="1"/>
          </p:cNvSpPr>
          <p:nvPr>
            <p:ph type="ftr" sz="quarter" idx="11"/>
          </p:nvPr>
        </p:nvSpPr>
        <p:spPr>
          <a:ln/>
        </p:spPr>
        <p:txBody>
          <a:bodyPr/>
          <a:lstStyle>
            <a:lvl1pPr>
              <a:defRPr/>
            </a:lvl1pPr>
          </a:lstStyle>
          <a:p>
            <a:pPr>
              <a:defRPr/>
            </a:pPr>
            <a:endParaRPr lang="en-US"/>
          </a:p>
        </p:txBody>
      </p:sp>
      <p:sp>
        <p:nvSpPr>
          <p:cNvPr id="7" name="Rectangle 128"/>
          <p:cNvSpPr>
            <a:spLocks noGrp="1" noChangeArrowheads="1"/>
          </p:cNvSpPr>
          <p:nvPr>
            <p:ph type="sldNum" sz="quarter" idx="12"/>
          </p:nvPr>
        </p:nvSpPr>
        <p:spPr>
          <a:ln/>
        </p:spPr>
        <p:txBody>
          <a:bodyPr/>
          <a:lstStyle>
            <a:lvl1pPr>
              <a:defRPr/>
            </a:lvl1pPr>
          </a:lstStyle>
          <a:p>
            <a:pPr>
              <a:defRPr/>
            </a:pPr>
            <a:fld id="{216985B6-95A6-4446-8F7A-15C2D18B45F5}"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6206061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0">
          <a:gsLst>
            <a:gs pos="0">
              <a:schemeClr val="accent2"/>
            </a:gs>
            <a:gs pos="100000">
              <a:schemeClr val="bg1"/>
            </a:gs>
          </a:gsLst>
          <a:lin ang="189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609600" y="762000"/>
            <a:ext cx="7542213" cy="6029325"/>
            <a:chOff x="-384" y="480"/>
            <a:chExt cx="4751" cy="3798"/>
          </a:xfrm>
        </p:grpSpPr>
        <p:grpSp>
          <p:nvGrpSpPr>
            <p:cNvPr id="1032" name="Group 3"/>
            <p:cNvGrpSpPr>
              <a:grpSpLocks/>
            </p:cNvGrpSpPr>
            <p:nvPr/>
          </p:nvGrpSpPr>
          <p:grpSpPr bwMode="auto">
            <a:xfrm>
              <a:off x="-384" y="480"/>
              <a:ext cx="4751" cy="3798"/>
              <a:chOff x="0" y="522"/>
              <a:chExt cx="4751" cy="3798"/>
            </a:xfrm>
          </p:grpSpPr>
          <p:grpSp>
            <p:nvGrpSpPr>
              <p:cNvPr id="1046" name="Group 4"/>
              <p:cNvGrpSpPr>
                <a:grpSpLocks/>
              </p:cNvGrpSpPr>
              <p:nvPr userDrawn="1"/>
            </p:nvGrpSpPr>
            <p:grpSpPr bwMode="auto">
              <a:xfrm>
                <a:off x="0" y="522"/>
                <a:ext cx="4751" cy="3794"/>
                <a:chOff x="0" y="522"/>
                <a:chExt cx="4751" cy="3794"/>
              </a:xfrm>
            </p:grpSpPr>
            <p:sp>
              <p:nvSpPr>
                <p:cNvPr id="1060" name="Freeform 5"/>
                <p:cNvSpPr>
                  <a:spLocks/>
                </p:cNvSpPr>
                <p:nvPr userDrawn="1"/>
              </p:nvSpPr>
              <p:spPr bwMode="hidden">
                <a:xfrm>
                  <a:off x="628" y="1241"/>
                  <a:ext cx="3281" cy="3075"/>
                </a:xfrm>
                <a:custGeom>
                  <a:avLst/>
                  <a:gdLst>
                    <a:gd name="T0" fmla="*/ 506 w 3271"/>
                    <a:gd name="T1" fmla="*/ 1990 h 3075"/>
                    <a:gd name="T2" fmla="*/ 188 w 3271"/>
                    <a:gd name="T3" fmla="*/ 1474 h 3075"/>
                    <a:gd name="T4" fmla="*/ 66 w 3271"/>
                    <a:gd name="T5" fmla="*/ 1169 h 3075"/>
                    <a:gd name="T6" fmla="*/ 12 w 3271"/>
                    <a:gd name="T7" fmla="*/ 875 h 3075"/>
                    <a:gd name="T8" fmla="*/ 18 w 3271"/>
                    <a:gd name="T9" fmla="*/ 611 h 3075"/>
                    <a:gd name="T10" fmla="*/ 84 w 3271"/>
                    <a:gd name="T11" fmla="*/ 389 h 3075"/>
                    <a:gd name="T12" fmla="*/ 211 w 3271"/>
                    <a:gd name="T13" fmla="*/ 216 h 3075"/>
                    <a:gd name="T14" fmla="*/ 512 w 3271"/>
                    <a:gd name="T15" fmla="*/ 42 h 3075"/>
                    <a:gd name="T16" fmla="*/ 897 w 3271"/>
                    <a:gd name="T17" fmla="*/ 6 h 3075"/>
                    <a:gd name="T18" fmla="*/ 1342 w 3271"/>
                    <a:gd name="T19" fmla="*/ 102 h 3075"/>
                    <a:gd name="T20" fmla="*/ 1818 w 3271"/>
                    <a:gd name="T21" fmla="*/ 324 h 3075"/>
                    <a:gd name="T22" fmla="*/ 2286 w 3271"/>
                    <a:gd name="T23" fmla="*/ 659 h 3075"/>
                    <a:gd name="T24" fmla="*/ 2785 w 3271"/>
                    <a:gd name="T25" fmla="*/ 1187 h 3075"/>
                    <a:gd name="T26" fmla="*/ 3103 w 3271"/>
                    <a:gd name="T27" fmla="*/ 1702 h 3075"/>
                    <a:gd name="T28" fmla="*/ 3225 w 3271"/>
                    <a:gd name="T29" fmla="*/ 2008 h 3075"/>
                    <a:gd name="T30" fmla="*/ 3279 w 3271"/>
                    <a:gd name="T31" fmla="*/ 2302 h 3075"/>
                    <a:gd name="T32" fmla="*/ 3273 w 3271"/>
                    <a:gd name="T33" fmla="*/ 2565 h 3075"/>
                    <a:gd name="T34" fmla="*/ 3207 w 3271"/>
                    <a:gd name="T35" fmla="*/ 2781 h 3075"/>
                    <a:gd name="T36" fmla="*/ 3086 w 3271"/>
                    <a:gd name="T37" fmla="*/ 2961 h 3075"/>
                    <a:gd name="T38" fmla="*/ 2936 w 3271"/>
                    <a:gd name="T39" fmla="*/ 3075 h 3075"/>
                    <a:gd name="T40" fmla="*/ 3086 w 3271"/>
                    <a:gd name="T41" fmla="*/ 2967 h 3075"/>
                    <a:gd name="T42" fmla="*/ 3213 w 3271"/>
                    <a:gd name="T43" fmla="*/ 2787 h 3075"/>
                    <a:gd name="T44" fmla="*/ 3279 w 3271"/>
                    <a:gd name="T45" fmla="*/ 2565 h 3075"/>
                    <a:gd name="T46" fmla="*/ 3285 w 3271"/>
                    <a:gd name="T47" fmla="*/ 2302 h 3075"/>
                    <a:gd name="T48" fmla="*/ 3231 w 3271"/>
                    <a:gd name="T49" fmla="*/ 2008 h 3075"/>
                    <a:gd name="T50" fmla="*/ 3109 w 3271"/>
                    <a:gd name="T51" fmla="*/ 1702 h 3075"/>
                    <a:gd name="T52" fmla="*/ 2792 w 3271"/>
                    <a:gd name="T53" fmla="*/ 1181 h 3075"/>
                    <a:gd name="T54" fmla="*/ 2292 w 3271"/>
                    <a:gd name="T55" fmla="*/ 653 h 3075"/>
                    <a:gd name="T56" fmla="*/ 1818 w 3271"/>
                    <a:gd name="T57" fmla="*/ 318 h 3075"/>
                    <a:gd name="T58" fmla="*/ 1342 w 3271"/>
                    <a:gd name="T59" fmla="*/ 96 h 3075"/>
                    <a:gd name="T60" fmla="*/ 897 w 3271"/>
                    <a:gd name="T61" fmla="*/ 0 h 3075"/>
                    <a:gd name="T62" fmla="*/ 506 w 3271"/>
                    <a:gd name="T63" fmla="*/ 36 h 3075"/>
                    <a:gd name="T64" fmla="*/ 206 w 3271"/>
                    <a:gd name="T65" fmla="*/ 210 h 3075"/>
                    <a:gd name="T66" fmla="*/ 78 w 3271"/>
                    <a:gd name="T67" fmla="*/ 389 h 3075"/>
                    <a:gd name="T68" fmla="*/ 12 w 3271"/>
                    <a:gd name="T69" fmla="*/ 611 h 3075"/>
                    <a:gd name="T70" fmla="*/ 6 w 3271"/>
                    <a:gd name="T71" fmla="*/ 875 h 3075"/>
                    <a:gd name="T72" fmla="*/ 60 w 3271"/>
                    <a:gd name="T73" fmla="*/ 1169 h 3075"/>
                    <a:gd name="T74" fmla="*/ 182 w 3271"/>
                    <a:gd name="T75" fmla="*/ 1474 h 3075"/>
                    <a:gd name="T76" fmla="*/ 355 w 3271"/>
                    <a:gd name="T77" fmla="*/ 1786 h 3075"/>
                    <a:gd name="T78" fmla="*/ 855 w 3271"/>
                    <a:gd name="T79" fmla="*/ 2380 h 3075"/>
                    <a:gd name="T80" fmla="*/ 1252 w 3271"/>
                    <a:gd name="T81" fmla="*/ 2709 h 3075"/>
                    <a:gd name="T82" fmla="*/ 1666 w 3271"/>
                    <a:gd name="T83" fmla="*/ 2961 h 3075"/>
                    <a:gd name="T84" fmla="*/ 1949 w 3271"/>
                    <a:gd name="T85" fmla="*/ 3075 h 3075"/>
                    <a:gd name="T86" fmla="*/ 1535 w 3271"/>
                    <a:gd name="T87" fmla="*/ 2889 h 3075"/>
                    <a:gd name="T88" fmla="*/ 1124 w 3271"/>
                    <a:gd name="T89" fmla="*/ 2607 h 3075"/>
                    <a:gd name="T90" fmla="*/ 855 w 3271"/>
                    <a:gd name="T91" fmla="*/ 2380 h 30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271" h="3075">
                      <a:moveTo>
                        <a:pt x="849" y="2380"/>
                      </a:moveTo>
                      <a:lnTo>
                        <a:pt x="664" y="2188"/>
                      </a:lnTo>
                      <a:lnTo>
                        <a:pt x="502" y="1990"/>
                      </a:lnTo>
                      <a:lnTo>
                        <a:pt x="359" y="1786"/>
                      </a:lnTo>
                      <a:lnTo>
                        <a:pt x="239" y="1576"/>
                      </a:lnTo>
                      <a:lnTo>
                        <a:pt x="186" y="1474"/>
                      </a:lnTo>
                      <a:lnTo>
                        <a:pt x="138" y="1373"/>
                      </a:lnTo>
                      <a:lnTo>
                        <a:pt x="102" y="1271"/>
                      </a:lnTo>
                      <a:lnTo>
                        <a:pt x="66" y="1169"/>
                      </a:lnTo>
                      <a:lnTo>
                        <a:pt x="42" y="1067"/>
                      </a:lnTo>
                      <a:lnTo>
                        <a:pt x="24" y="971"/>
                      </a:lnTo>
                      <a:lnTo>
                        <a:pt x="12" y="875"/>
                      </a:lnTo>
                      <a:lnTo>
                        <a:pt x="6" y="779"/>
                      </a:lnTo>
                      <a:lnTo>
                        <a:pt x="6" y="695"/>
                      </a:lnTo>
                      <a:lnTo>
                        <a:pt x="18" y="611"/>
                      </a:lnTo>
                      <a:lnTo>
                        <a:pt x="30" y="533"/>
                      </a:lnTo>
                      <a:lnTo>
                        <a:pt x="54" y="461"/>
                      </a:lnTo>
                      <a:lnTo>
                        <a:pt x="84" y="389"/>
                      </a:lnTo>
                      <a:lnTo>
                        <a:pt x="120" y="330"/>
                      </a:lnTo>
                      <a:lnTo>
                        <a:pt x="162" y="270"/>
                      </a:lnTo>
                      <a:lnTo>
                        <a:pt x="209" y="216"/>
                      </a:lnTo>
                      <a:lnTo>
                        <a:pt x="299" y="144"/>
                      </a:lnTo>
                      <a:lnTo>
                        <a:pt x="395" y="84"/>
                      </a:lnTo>
                      <a:lnTo>
                        <a:pt x="508" y="42"/>
                      </a:lnTo>
                      <a:lnTo>
                        <a:pt x="628" y="18"/>
                      </a:lnTo>
                      <a:lnTo>
                        <a:pt x="754" y="6"/>
                      </a:lnTo>
                      <a:lnTo>
                        <a:pt x="891" y="6"/>
                      </a:lnTo>
                      <a:lnTo>
                        <a:pt x="1035" y="24"/>
                      </a:lnTo>
                      <a:lnTo>
                        <a:pt x="1184" y="60"/>
                      </a:lnTo>
                      <a:lnTo>
                        <a:pt x="1334" y="102"/>
                      </a:lnTo>
                      <a:lnTo>
                        <a:pt x="1489" y="162"/>
                      </a:lnTo>
                      <a:lnTo>
                        <a:pt x="1644" y="240"/>
                      </a:lnTo>
                      <a:lnTo>
                        <a:pt x="1806" y="324"/>
                      </a:lnTo>
                      <a:lnTo>
                        <a:pt x="1961" y="425"/>
                      </a:lnTo>
                      <a:lnTo>
                        <a:pt x="2117" y="533"/>
                      </a:lnTo>
                      <a:lnTo>
                        <a:pt x="2272" y="659"/>
                      </a:lnTo>
                      <a:lnTo>
                        <a:pt x="2422" y="797"/>
                      </a:lnTo>
                      <a:lnTo>
                        <a:pt x="2607" y="989"/>
                      </a:lnTo>
                      <a:lnTo>
                        <a:pt x="2769" y="1187"/>
                      </a:lnTo>
                      <a:lnTo>
                        <a:pt x="2912" y="1391"/>
                      </a:lnTo>
                      <a:lnTo>
                        <a:pt x="3032" y="1600"/>
                      </a:lnTo>
                      <a:lnTo>
                        <a:pt x="3085" y="1702"/>
                      </a:lnTo>
                      <a:lnTo>
                        <a:pt x="3133" y="1804"/>
                      </a:lnTo>
                      <a:lnTo>
                        <a:pt x="3169" y="1906"/>
                      </a:lnTo>
                      <a:lnTo>
                        <a:pt x="3205" y="2008"/>
                      </a:lnTo>
                      <a:lnTo>
                        <a:pt x="3229" y="2110"/>
                      </a:lnTo>
                      <a:lnTo>
                        <a:pt x="3247" y="2206"/>
                      </a:lnTo>
                      <a:lnTo>
                        <a:pt x="3259" y="2302"/>
                      </a:lnTo>
                      <a:lnTo>
                        <a:pt x="3265" y="2398"/>
                      </a:lnTo>
                      <a:lnTo>
                        <a:pt x="3265" y="2482"/>
                      </a:lnTo>
                      <a:lnTo>
                        <a:pt x="3253" y="2565"/>
                      </a:lnTo>
                      <a:lnTo>
                        <a:pt x="3241" y="2643"/>
                      </a:lnTo>
                      <a:lnTo>
                        <a:pt x="3217" y="2715"/>
                      </a:lnTo>
                      <a:lnTo>
                        <a:pt x="3187" y="2781"/>
                      </a:lnTo>
                      <a:lnTo>
                        <a:pt x="3157" y="2847"/>
                      </a:lnTo>
                      <a:lnTo>
                        <a:pt x="3115" y="2907"/>
                      </a:lnTo>
                      <a:lnTo>
                        <a:pt x="3068" y="2961"/>
                      </a:lnTo>
                      <a:lnTo>
                        <a:pt x="2996" y="3021"/>
                      </a:lnTo>
                      <a:lnTo>
                        <a:pt x="2918" y="3075"/>
                      </a:lnTo>
                      <a:lnTo>
                        <a:pt x="2930" y="3075"/>
                      </a:lnTo>
                      <a:lnTo>
                        <a:pt x="3002" y="3027"/>
                      </a:lnTo>
                      <a:lnTo>
                        <a:pt x="3068" y="2967"/>
                      </a:lnTo>
                      <a:lnTo>
                        <a:pt x="3115" y="2913"/>
                      </a:lnTo>
                      <a:lnTo>
                        <a:pt x="3157" y="2853"/>
                      </a:lnTo>
                      <a:lnTo>
                        <a:pt x="3193" y="2787"/>
                      </a:lnTo>
                      <a:lnTo>
                        <a:pt x="3223" y="2721"/>
                      </a:lnTo>
                      <a:lnTo>
                        <a:pt x="3247" y="2643"/>
                      </a:lnTo>
                      <a:lnTo>
                        <a:pt x="3259" y="2565"/>
                      </a:lnTo>
                      <a:lnTo>
                        <a:pt x="3271" y="2482"/>
                      </a:lnTo>
                      <a:lnTo>
                        <a:pt x="3271" y="2398"/>
                      </a:lnTo>
                      <a:lnTo>
                        <a:pt x="3265" y="2302"/>
                      </a:lnTo>
                      <a:lnTo>
                        <a:pt x="3253" y="2206"/>
                      </a:lnTo>
                      <a:lnTo>
                        <a:pt x="3235" y="2110"/>
                      </a:lnTo>
                      <a:lnTo>
                        <a:pt x="3211" y="2008"/>
                      </a:lnTo>
                      <a:lnTo>
                        <a:pt x="3175" y="1906"/>
                      </a:lnTo>
                      <a:lnTo>
                        <a:pt x="3139" y="1804"/>
                      </a:lnTo>
                      <a:lnTo>
                        <a:pt x="3091" y="1702"/>
                      </a:lnTo>
                      <a:lnTo>
                        <a:pt x="3038" y="1594"/>
                      </a:lnTo>
                      <a:lnTo>
                        <a:pt x="2918" y="1391"/>
                      </a:lnTo>
                      <a:lnTo>
                        <a:pt x="2775" y="1181"/>
                      </a:lnTo>
                      <a:lnTo>
                        <a:pt x="2613" y="983"/>
                      </a:lnTo>
                      <a:lnTo>
                        <a:pt x="2428" y="791"/>
                      </a:lnTo>
                      <a:lnTo>
                        <a:pt x="2278" y="653"/>
                      </a:lnTo>
                      <a:lnTo>
                        <a:pt x="2123" y="527"/>
                      </a:lnTo>
                      <a:lnTo>
                        <a:pt x="1967" y="419"/>
                      </a:lnTo>
                      <a:lnTo>
                        <a:pt x="1806" y="318"/>
                      </a:lnTo>
                      <a:lnTo>
                        <a:pt x="1650" y="234"/>
                      </a:lnTo>
                      <a:lnTo>
                        <a:pt x="1489" y="156"/>
                      </a:lnTo>
                      <a:lnTo>
                        <a:pt x="1334" y="96"/>
                      </a:lnTo>
                      <a:lnTo>
                        <a:pt x="1184" y="54"/>
                      </a:lnTo>
                      <a:lnTo>
                        <a:pt x="1035" y="18"/>
                      </a:lnTo>
                      <a:lnTo>
                        <a:pt x="891" y="0"/>
                      </a:lnTo>
                      <a:lnTo>
                        <a:pt x="754" y="0"/>
                      </a:lnTo>
                      <a:lnTo>
                        <a:pt x="622" y="12"/>
                      </a:lnTo>
                      <a:lnTo>
                        <a:pt x="502" y="36"/>
                      </a:lnTo>
                      <a:lnTo>
                        <a:pt x="395" y="78"/>
                      </a:lnTo>
                      <a:lnTo>
                        <a:pt x="293" y="138"/>
                      </a:lnTo>
                      <a:lnTo>
                        <a:pt x="204" y="210"/>
                      </a:lnTo>
                      <a:lnTo>
                        <a:pt x="156" y="264"/>
                      </a:lnTo>
                      <a:lnTo>
                        <a:pt x="114" y="324"/>
                      </a:lnTo>
                      <a:lnTo>
                        <a:pt x="78" y="389"/>
                      </a:lnTo>
                      <a:lnTo>
                        <a:pt x="48" y="461"/>
                      </a:lnTo>
                      <a:lnTo>
                        <a:pt x="30" y="533"/>
                      </a:lnTo>
                      <a:lnTo>
                        <a:pt x="12" y="611"/>
                      </a:lnTo>
                      <a:lnTo>
                        <a:pt x="6" y="695"/>
                      </a:lnTo>
                      <a:lnTo>
                        <a:pt x="0" y="779"/>
                      </a:lnTo>
                      <a:lnTo>
                        <a:pt x="6" y="875"/>
                      </a:lnTo>
                      <a:lnTo>
                        <a:pt x="18" y="971"/>
                      </a:lnTo>
                      <a:lnTo>
                        <a:pt x="36" y="1067"/>
                      </a:lnTo>
                      <a:lnTo>
                        <a:pt x="60" y="1169"/>
                      </a:lnTo>
                      <a:lnTo>
                        <a:pt x="96" y="1271"/>
                      </a:lnTo>
                      <a:lnTo>
                        <a:pt x="132" y="1373"/>
                      </a:lnTo>
                      <a:lnTo>
                        <a:pt x="180" y="1474"/>
                      </a:lnTo>
                      <a:lnTo>
                        <a:pt x="233" y="1582"/>
                      </a:lnTo>
                      <a:lnTo>
                        <a:pt x="287" y="1684"/>
                      </a:lnTo>
                      <a:lnTo>
                        <a:pt x="353" y="1786"/>
                      </a:lnTo>
                      <a:lnTo>
                        <a:pt x="496" y="1990"/>
                      </a:lnTo>
                      <a:lnTo>
                        <a:pt x="664" y="2188"/>
                      </a:lnTo>
                      <a:lnTo>
                        <a:pt x="849" y="2380"/>
                      </a:lnTo>
                      <a:lnTo>
                        <a:pt x="981" y="2500"/>
                      </a:lnTo>
                      <a:lnTo>
                        <a:pt x="1112" y="2607"/>
                      </a:lnTo>
                      <a:lnTo>
                        <a:pt x="1244" y="2709"/>
                      </a:lnTo>
                      <a:lnTo>
                        <a:pt x="1381" y="2805"/>
                      </a:lnTo>
                      <a:lnTo>
                        <a:pt x="1519" y="2889"/>
                      </a:lnTo>
                      <a:lnTo>
                        <a:pt x="1656" y="2961"/>
                      </a:lnTo>
                      <a:lnTo>
                        <a:pt x="1788" y="3021"/>
                      </a:lnTo>
                      <a:lnTo>
                        <a:pt x="1926" y="3075"/>
                      </a:lnTo>
                      <a:lnTo>
                        <a:pt x="1937" y="3075"/>
                      </a:lnTo>
                      <a:lnTo>
                        <a:pt x="1800" y="3021"/>
                      </a:lnTo>
                      <a:lnTo>
                        <a:pt x="1662" y="2961"/>
                      </a:lnTo>
                      <a:lnTo>
                        <a:pt x="1525" y="2889"/>
                      </a:lnTo>
                      <a:lnTo>
                        <a:pt x="1387" y="2805"/>
                      </a:lnTo>
                      <a:lnTo>
                        <a:pt x="1250" y="2709"/>
                      </a:lnTo>
                      <a:lnTo>
                        <a:pt x="1118" y="2607"/>
                      </a:lnTo>
                      <a:lnTo>
                        <a:pt x="981" y="2500"/>
                      </a:lnTo>
                      <a:lnTo>
                        <a:pt x="849" y="2380"/>
                      </a:lnTo>
                      <a:close/>
                    </a:path>
                  </a:pathLst>
                </a:custGeom>
                <a:solidFill>
                  <a:schemeClr val="accent2"/>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grpSp>
              <p:nvGrpSpPr>
                <p:cNvPr id="1061" name="Group 6"/>
                <p:cNvGrpSpPr>
                  <a:grpSpLocks/>
                </p:cNvGrpSpPr>
                <p:nvPr userDrawn="1"/>
              </p:nvGrpSpPr>
              <p:grpSpPr bwMode="auto">
                <a:xfrm>
                  <a:off x="0" y="522"/>
                  <a:ext cx="4751" cy="3794"/>
                  <a:chOff x="0" y="522"/>
                  <a:chExt cx="4751" cy="3794"/>
                </a:xfrm>
              </p:grpSpPr>
              <p:sp>
                <p:nvSpPr>
                  <p:cNvPr id="1062" name="Freeform 7"/>
                  <p:cNvSpPr>
                    <a:spLocks/>
                  </p:cNvSpPr>
                  <p:nvPr userDrawn="1"/>
                </p:nvSpPr>
                <p:spPr bwMode="hidden">
                  <a:xfrm>
                    <a:off x="400" y="815"/>
                    <a:ext cx="3964" cy="3501"/>
                  </a:xfrm>
                  <a:custGeom>
                    <a:avLst/>
                    <a:gdLst>
                      <a:gd name="T0" fmla="*/ 3970 w 3952"/>
                      <a:gd name="T1" fmla="*/ 2860 h 3501"/>
                      <a:gd name="T2" fmla="*/ 3934 w 3952"/>
                      <a:gd name="T3" fmla="*/ 2614 h 3501"/>
                      <a:gd name="T4" fmla="*/ 3863 w 3952"/>
                      <a:gd name="T5" fmla="*/ 2368 h 3501"/>
                      <a:gd name="T6" fmla="*/ 3753 w 3952"/>
                      <a:gd name="T7" fmla="*/ 2110 h 3501"/>
                      <a:gd name="T8" fmla="*/ 3615 w 3952"/>
                      <a:gd name="T9" fmla="*/ 1853 h 3501"/>
                      <a:gd name="T10" fmla="*/ 3452 w 3952"/>
                      <a:gd name="T11" fmla="*/ 1595 h 3501"/>
                      <a:gd name="T12" fmla="*/ 3261 w 3952"/>
                      <a:gd name="T13" fmla="*/ 1343 h 3501"/>
                      <a:gd name="T14" fmla="*/ 3043 w 3952"/>
                      <a:gd name="T15" fmla="*/ 1103 h 3501"/>
                      <a:gd name="T16" fmla="*/ 2737 w 3952"/>
                      <a:gd name="T17" fmla="*/ 815 h 3501"/>
                      <a:gd name="T18" fmla="*/ 2346 w 3952"/>
                      <a:gd name="T19" fmla="*/ 522 h 3501"/>
                      <a:gd name="T20" fmla="*/ 1955 w 3952"/>
                      <a:gd name="T21" fmla="*/ 288 h 3501"/>
                      <a:gd name="T22" fmla="*/ 1565 w 3952"/>
                      <a:gd name="T23" fmla="*/ 126 h 3501"/>
                      <a:gd name="T24" fmla="*/ 1192 w 3952"/>
                      <a:gd name="T25" fmla="*/ 24 h 3501"/>
                      <a:gd name="T26" fmla="*/ 843 w 3952"/>
                      <a:gd name="T27" fmla="*/ 0 h 3501"/>
                      <a:gd name="T28" fmla="*/ 530 w 3952"/>
                      <a:gd name="T29" fmla="*/ 48 h 3501"/>
                      <a:gd name="T30" fmla="*/ 265 w 3952"/>
                      <a:gd name="T31" fmla="*/ 174 h 3501"/>
                      <a:gd name="T32" fmla="*/ 114 w 3952"/>
                      <a:gd name="T33" fmla="*/ 312 h 3501"/>
                      <a:gd name="T34" fmla="*/ 0 w 3952"/>
                      <a:gd name="T35" fmla="*/ 486 h 3501"/>
                      <a:gd name="T36" fmla="*/ 72 w 3952"/>
                      <a:gd name="T37" fmla="*/ 372 h 3501"/>
                      <a:gd name="T38" fmla="*/ 271 w 3952"/>
                      <a:gd name="T39" fmla="*/ 174 h 3501"/>
                      <a:gd name="T40" fmla="*/ 530 w 3952"/>
                      <a:gd name="T41" fmla="*/ 48 h 3501"/>
                      <a:gd name="T42" fmla="*/ 843 w 3952"/>
                      <a:gd name="T43" fmla="*/ 6 h 3501"/>
                      <a:gd name="T44" fmla="*/ 1192 w 3952"/>
                      <a:gd name="T45" fmla="*/ 30 h 3501"/>
                      <a:gd name="T46" fmla="*/ 1565 w 3952"/>
                      <a:gd name="T47" fmla="*/ 132 h 3501"/>
                      <a:gd name="T48" fmla="*/ 1955 w 3952"/>
                      <a:gd name="T49" fmla="*/ 294 h 3501"/>
                      <a:gd name="T50" fmla="*/ 2346 w 3952"/>
                      <a:gd name="T51" fmla="*/ 528 h 3501"/>
                      <a:gd name="T52" fmla="*/ 2731 w 3952"/>
                      <a:gd name="T53" fmla="*/ 821 h 3501"/>
                      <a:gd name="T54" fmla="*/ 3146 w 3952"/>
                      <a:gd name="T55" fmla="*/ 1223 h 3501"/>
                      <a:gd name="T56" fmla="*/ 3356 w 3952"/>
                      <a:gd name="T57" fmla="*/ 1469 h 3501"/>
                      <a:gd name="T58" fmla="*/ 3532 w 3952"/>
                      <a:gd name="T59" fmla="*/ 1727 h 3501"/>
                      <a:gd name="T60" fmla="*/ 3687 w 3952"/>
                      <a:gd name="T61" fmla="*/ 1984 h 3501"/>
                      <a:gd name="T62" fmla="*/ 3808 w 3952"/>
                      <a:gd name="T63" fmla="*/ 2236 h 3501"/>
                      <a:gd name="T64" fmla="*/ 3899 w 3952"/>
                      <a:gd name="T65" fmla="*/ 2494 h 3501"/>
                      <a:gd name="T66" fmla="*/ 3958 w 3952"/>
                      <a:gd name="T67" fmla="*/ 2740 h 3501"/>
                      <a:gd name="T68" fmla="*/ 3976 w 3952"/>
                      <a:gd name="T69" fmla="*/ 2973 h 3501"/>
                      <a:gd name="T70" fmla="*/ 3946 w 3952"/>
                      <a:gd name="T71" fmla="*/ 3255 h 3501"/>
                      <a:gd name="T72" fmla="*/ 3857 w 3952"/>
                      <a:gd name="T73" fmla="*/ 3501 h 3501"/>
                      <a:gd name="T74" fmla="*/ 3910 w 3952"/>
                      <a:gd name="T75" fmla="*/ 3387 h 3501"/>
                      <a:gd name="T76" fmla="*/ 3970 w 3952"/>
                      <a:gd name="T77" fmla="*/ 3123 h 3501"/>
                      <a:gd name="T78" fmla="*/ 3976 w 3952"/>
                      <a:gd name="T79" fmla="*/ 2973 h 350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952" h="3501">
                        <a:moveTo>
                          <a:pt x="3952" y="2973"/>
                        </a:moveTo>
                        <a:lnTo>
                          <a:pt x="3946" y="2860"/>
                        </a:lnTo>
                        <a:lnTo>
                          <a:pt x="3934" y="2740"/>
                        </a:lnTo>
                        <a:lnTo>
                          <a:pt x="3910" y="2614"/>
                        </a:lnTo>
                        <a:lnTo>
                          <a:pt x="3875" y="2494"/>
                        </a:lnTo>
                        <a:lnTo>
                          <a:pt x="3839" y="2368"/>
                        </a:lnTo>
                        <a:lnTo>
                          <a:pt x="3785" y="2236"/>
                        </a:lnTo>
                        <a:lnTo>
                          <a:pt x="3731" y="2110"/>
                        </a:lnTo>
                        <a:lnTo>
                          <a:pt x="3665" y="1978"/>
                        </a:lnTo>
                        <a:lnTo>
                          <a:pt x="3593" y="1853"/>
                        </a:lnTo>
                        <a:lnTo>
                          <a:pt x="3516" y="1721"/>
                        </a:lnTo>
                        <a:lnTo>
                          <a:pt x="3432" y="1595"/>
                        </a:lnTo>
                        <a:lnTo>
                          <a:pt x="3336" y="1469"/>
                        </a:lnTo>
                        <a:lnTo>
                          <a:pt x="3241" y="1343"/>
                        </a:lnTo>
                        <a:lnTo>
                          <a:pt x="3133" y="1223"/>
                        </a:lnTo>
                        <a:lnTo>
                          <a:pt x="3025" y="1103"/>
                        </a:lnTo>
                        <a:lnTo>
                          <a:pt x="2906" y="983"/>
                        </a:lnTo>
                        <a:lnTo>
                          <a:pt x="2721" y="815"/>
                        </a:lnTo>
                        <a:lnTo>
                          <a:pt x="2529" y="660"/>
                        </a:lnTo>
                        <a:lnTo>
                          <a:pt x="2332" y="522"/>
                        </a:lnTo>
                        <a:lnTo>
                          <a:pt x="2141" y="396"/>
                        </a:lnTo>
                        <a:lnTo>
                          <a:pt x="1943" y="288"/>
                        </a:lnTo>
                        <a:lnTo>
                          <a:pt x="1746" y="198"/>
                        </a:lnTo>
                        <a:lnTo>
                          <a:pt x="1555" y="126"/>
                        </a:lnTo>
                        <a:lnTo>
                          <a:pt x="1363" y="66"/>
                        </a:lnTo>
                        <a:lnTo>
                          <a:pt x="1184" y="24"/>
                        </a:lnTo>
                        <a:lnTo>
                          <a:pt x="1005" y="6"/>
                        </a:lnTo>
                        <a:lnTo>
                          <a:pt x="837" y="0"/>
                        </a:lnTo>
                        <a:lnTo>
                          <a:pt x="676" y="12"/>
                        </a:lnTo>
                        <a:lnTo>
                          <a:pt x="526" y="48"/>
                        </a:lnTo>
                        <a:lnTo>
                          <a:pt x="389" y="102"/>
                        </a:lnTo>
                        <a:lnTo>
                          <a:pt x="263" y="174"/>
                        </a:lnTo>
                        <a:lnTo>
                          <a:pt x="155" y="264"/>
                        </a:lnTo>
                        <a:lnTo>
                          <a:pt x="114" y="312"/>
                        </a:lnTo>
                        <a:lnTo>
                          <a:pt x="72" y="366"/>
                        </a:lnTo>
                        <a:lnTo>
                          <a:pt x="0" y="486"/>
                        </a:lnTo>
                        <a:lnTo>
                          <a:pt x="0" y="498"/>
                        </a:lnTo>
                        <a:lnTo>
                          <a:pt x="72" y="372"/>
                        </a:lnTo>
                        <a:lnTo>
                          <a:pt x="161" y="264"/>
                        </a:lnTo>
                        <a:lnTo>
                          <a:pt x="269" y="174"/>
                        </a:lnTo>
                        <a:lnTo>
                          <a:pt x="395" y="102"/>
                        </a:lnTo>
                        <a:lnTo>
                          <a:pt x="526" y="48"/>
                        </a:lnTo>
                        <a:lnTo>
                          <a:pt x="676" y="18"/>
                        </a:lnTo>
                        <a:lnTo>
                          <a:pt x="837" y="6"/>
                        </a:lnTo>
                        <a:lnTo>
                          <a:pt x="1005" y="6"/>
                        </a:lnTo>
                        <a:lnTo>
                          <a:pt x="1184" y="30"/>
                        </a:lnTo>
                        <a:lnTo>
                          <a:pt x="1363" y="72"/>
                        </a:lnTo>
                        <a:lnTo>
                          <a:pt x="1555" y="132"/>
                        </a:lnTo>
                        <a:lnTo>
                          <a:pt x="1746" y="204"/>
                        </a:lnTo>
                        <a:lnTo>
                          <a:pt x="1943" y="294"/>
                        </a:lnTo>
                        <a:lnTo>
                          <a:pt x="2135" y="402"/>
                        </a:lnTo>
                        <a:lnTo>
                          <a:pt x="2332" y="528"/>
                        </a:lnTo>
                        <a:lnTo>
                          <a:pt x="2523" y="666"/>
                        </a:lnTo>
                        <a:lnTo>
                          <a:pt x="2715" y="821"/>
                        </a:lnTo>
                        <a:lnTo>
                          <a:pt x="2900" y="989"/>
                        </a:lnTo>
                        <a:lnTo>
                          <a:pt x="3127" y="1223"/>
                        </a:lnTo>
                        <a:lnTo>
                          <a:pt x="3235" y="1349"/>
                        </a:lnTo>
                        <a:lnTo>
                          <a:pt x="3336" y="1469"/>
                        </a:lnTo>
                        <a:lnTo>
                          <a:pt x="3426" y="1595"/>
                        </a:lnTo>
                        <a:lnTo>
                          <a:pt x="3510" y="1727"/>
                        </a:lnTo>
                        <a:lnTo>
                          <a:pt x="3593" y="1853"/>
                        </a:lnTo>
                        <a:lnTo>
                          <a:pt x="3665" y="1984"/>
                        </a:lnTo>
                        <a:lnTo>
                          <a:pt x="3731" y="2110"/>
                        </a:lnTo>
                        <a:lnTo>
                          <a:pt x="3785" y="2236"/>
                        </a:lnTo>
                        <a:lnTo>
                          <a:pt x="3833" y="2368"/>
                        </a:lnTo>
                        <a:lnTo>
                          <a:pt x="3875" y="2494"/>
                        </a:lnTo>
                        <a:lnTo>
                          <a:pt x="3910" y="2614"/>
                        </a:lnTo>
                        <a:lnTo>
                          <a:pt x="3934" y="2740"/>
                        </a:lnTo>
                        <a:lnTo>
                          <a:pt x="3946" y="2860"/>
                        </a:lnTo>
                        <a:lnTo>
                          <a:pt x="3952" y="2973"/>
                        </a:lnTo>
                        <a:lnTo>
                          <a:pt x="3946" y="3123"/>
                        </a:lnTo>
                        <a:lnTo>
                          <a:pt x="3922" y="3255"/>
                        </a:lnTo>
                        <a:lnTo>
                          <a:pt x="3886" y="3387"/>
                        </a:lnTo>
                        <a:lnTo>
                          <a:pt x="3833" y="3501"/>
                        </a:lnTo>
                        <a:lnTo>
                          <a:pt x="3886" y="3387"/>
                        </a:lnTo>
                        <a:lnTo>
                          <a:pt x="3928" y="3255"/>
                        </a:lnTo>
                        <a:lnTo>
                          <a:pt x="3946" y="3123"/>
                        </a:lnTo>
                        <a:lnTo>
                          <a:pt x="3952" y="2973"/>
                        </a:lnTo>
                        <a:close/>
                      </a:path>
                    </a:pathLst>
                  </a:custGeom>
                  <a:solidFill>
                    <a:schemeClr val="accent2"/>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063" name="Freeform 8"/>
                  <p:cNvSpPr>
                    <a:spLocks/>
                  </p:cNvSpPr>
                  <p:nvPr userDrawn="1"/>
                </p:nvSpPr>
                <p:spPr bwMode="hidden">
                  <a:xfrm>
                    <a:off x="406" y="953"/>
                    <a:ext cx="3803" cy="3363"/>
                  </a:xfrm>
                  <a:custGeom>
                    <a:avLst/>
                    <a:gdLst>
                      <a:gd name="T0" fmla="*/ 680 w 3791"/>
                      <a:gd name="T1" fmla="*/ 2416 h 3363"/>
                      <a:gd name="T2" fmla="*/ 421 w 3791"/>
                      <a:gd name="T3" fmla="*/ 2062 h 3363"/>
                      <a:gd name="T4" fmla="*/ 217 w 3791"/>
                      <a:gd name="T5" fmla="*/ 1703 h 3363"/>
                      <a:gd name="T6" fmla="*/ 78 w 3791"/>
                      <a:gd name="T7" fmla="*/ 1343 h 3363"/>
                      <a:gd name="T8" fmla="*/ 12 w 3791"/>
                      <a:gd name="T9" fmla="*/ 1001 h 3363"/>
                      <a:gd name="T10" fmla="*/ 18 w 3791"/>
                      <a:gd name="T11" fmla="*/ 701 h 3363"/>
                      <a:gd name="T12" fmla="*/ 96 w 3791"/>
                      <a:gd name="T13" fmla="*/ 450 h 3363"/>
                      <a:gd name="T14" fmla="*/ 241 w 3791"/>
                      <a:gd name="T15" fmla="*/ 246 h 3363"/>
                      <a:gd name="T16" fmla="*/ 584 w 3791"/>
                      <a:gd name="T17" fmla="*/ 48 h 3363"/>
                      <a:gd name="T18" fmla="*/ 1034 w 3791"/>
                      <a:gd name="T19" fmla="*/ 6 h 3363"/>
                      <a:gd name="T20" fmla="*/ 1553 w 3791"/>
                      <a:gd name="T21" fmla="*/ 120 h 3363"/>
                      <a:gd name="T22" fmla="*/ 2101 w 3791"/>
                      <a:gd name="T23" fmla="*/ 378 h 3363"/>
                      <a:gd name="T24" fmla="*/ 2647 w 3791"/>
                      <a:gd name="T25" fmla="*/ 773 h 3363"/>
                      <a:gd name="T26" fmla="*/ 3135 w 3791"/>
                      <a:gd name="T27" fmla="*/ 1265 h 3363"/>
                      <a:gd name="T28" fmla="*/ 3400 w 3791"/>
                      <a:gd name="T29" fmla="*/ 1625 h 3363"/>
                      <a:gd name="T30" fmla="*/ 3604 w 3791"/>
                      <a:gd name="T31" fmla="*/ 1984 h 3363"/>
                      <a:gd name="T32" fmla="*/ 3743 w 3791"/>
                      <a:gd name="T33" fmla="*/ 2344 h 3363"/>
                      <a:gd name="T34" fmla="*/ 3809 w 3791"/>
                      <a:gd name="T35" fmla="*/ 2686 h 3363"/>
                      <a:gd name="T36" fmla="*/ 3773 w 3791"/>
                      <a:gd name="T37" fmla="*/ 3105 h 3363"/>
                      <a:gd name="T38" fmla="*/ 3652 w 3791"/>
                      <a:gd name="T39" fmla="*/ 3363 h 3363"/>
                      <a:gd name="T40" fmla="*/ 3803 w 3791"/>
                      <a:gd name="T41" fmla="*/ 2967 h 3363"/>
                      <a:gd name="T42" fmla="*/ 3815 w 3791"/>
                      <a:gd name="T43" fmla="*/ 2794 h 3363"/>
                      <a:gd name="T44" fmla="*/ 3773 w 3791"/>
                      <a:gd name="T45" fmla="*/ 2458 h 3363"/>
                      <a:gd name="T46" fmla="*/ 3659 w 3791"/>
                      <a:gd name="T47" fmla="*/ 2104 h 3363"/>
                      <a:gd name="T48" fmla="*/ 3478 w 3791"/>
                      <a:gd name="T49" fmla="*/ 1739 h 3363"/>
                      <a:gd name="T50" fmla="*/ 3231 w 3791"/>
                      <a:gd name="T51" fmla="*/ 1385 h 3363"/>
                      <a:gd name="T52" fmla="*/ 2822 w 3791"/>
                      <a:gd name="T53" fmla="*/ 929 h 3363"/>
                      <a:gd name="T54" fmla="*/ 2286 w 3791"/>
                      <a:gd name="T55" fmla="*/ 492 h 3363"/>
                      <a:gd name="T56" fmla="*/ 1732 w 3791"/>
                      <a:gd name="T57" fmla="*/ 192 h 3363"/>
                      <a:gd name="T58" fmla="*/ 1198 w 3791"/>
                      <a:gd name="T59" fmla="*/ 24 h 3363"/>
                      <a:gd name="T60" fmla="*/ 721 w 3791"/>
                      <a:gd name="T61" fmla="*/ 12 h 3363"/>
                      <a:gd name="T62" fmla="*/ 337 w 3791"/>
                      <a:gd name="T63" fmla="*/ 162 h 3363"/>
                      <a:gd name="T64" fmla="*/ 132 w 3791"/>
                      <a:gd name="T65" fmla="*/ 378 h 3363"/>
                      <a:gd name="T66" fmla="*/ 36 w 3791"/>
                      <a:gd name="T67" fmla="*/ 612 h 3363"/>
                      <a:gd name="T68" fmla="*/ 0 w 3791"/>
                      <a:gd name="T69" fmla="*/ 893 h 3363"/>
                      <a:gd name="T70" fmla="*/ 42 w 3791"/>
                      <a:gd name="T71" fmla="*/ 1229 h 3363"/>
                      <a:gd name="T72" fmla="*/ 163 w 3791"/>
                      <a:gd name="T73" fmla="*/ 1583 h 3363"/>
                      <a:gd name="T74" fmla="*/ 343 w 3791"/>
                      <a:gd name="T75" fmla="*/ 1942 h 3363"/>
                      <a:gd name="T76" fmla="*/ 584 w 3791"/>
                      <a:gd name="T77" fmla="*/ 2302 h 3363"/>
                      <a:gd name="T78" fmla="*/ 993 w 3791"/>
                      <a:gd name="T79" fmla="*/ 2758 h 3363"/>
                      <a:gd name="T80" fmla="*/ 1606 w 3791"/>
                      <a:gd name="T81" fmla="*/ 3237 h 3363"/>
                      <a:gd name="T82" fmla="*/ 1606 w 3791"/>
                      <a:gd name="T83" fmla="*/ 3237 h 3363"/>
                      <a:gd name="T84" fmla="*/ 999 w 3791"/>
                      <a:gd name="T85" fmla="*/ 2758 h 33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791" h="3363">
                        <a:moveTo>
                          <a:pt x="993" y="2758"/>
                        </a:moveTo>
                        <a:lnTo>
                          <a:pt x="777" y="2536"/>
                        </a:lnTo>
                        <a:lnTo>
                          <a:pt x="676" y="2416"/>
                        </a:lnTo>
                        <a:lnTo>
                          <a:pt x="586" y="2302"/>
                        </a:lnTo>
                        <a:lnTo>
                          <a:pt x="496" y="2182"/>
                        </a:lnTo>
                        <a:lnTo>
                          <a:pt x="419" y="2062"/>
                        </a:lnTo>
                        <a:lnTo>
                          <a:pt x="341" y="1942"/>
                        </a:lnTo>
                        <a:lnTo>
                          <a:pt x="275" y="1822"/>
                        </a:lnTo>
                        <a:lnTo>
                          <a:pt x="215" y="1703"/>
                        </a:lnTo>
                        <a:lnTo>
                          <a:pt x="161" y="1583"/>
                        </a:lnTo>
                        <a:lnTo>
                          <a:pt x="114" y="1463"/>
                        </a:lnTo>
                        <a:lnTo>
                          <a:pt x="78" y="1343"/>
                        </a:lnTo>
                        <a:lnTo>
                          <a:pt x="48" y="1229"/>
                        </a:lnTo>
                        <a:lnTo>
                          <a:pt x="24" y="1115"/>
                        </a:lnTo>
                        <a:lnTo>
                          <a:pt x="12" y="1001"/>
                        </a:lnTo>
                        <a:lnTo>
                          <a:pt x="6" y="893"/>
                        </a:lnTo>
                        <a:lnTo>
                          <a:pt x="12" y="797"/>
                        </a:lnTo>
                        <a:lnTo>
                          <a:pt x="18" y="701"/>
                        </a:lnTo>
                        <a:lnTo>
                          <a:pt x="42" y="612"/>
                        </a:lnTo>
                        <a:lnTo>
                          <a:pt x="66" y="528"/>
                        </a:lnTo>
                        <a:lnTo>
                          <a:pt x="96" y="450"/>
                        </a:lnTo>
                        <a:lnTo>
                          <a:pt x="138" y="378"/>
                        </a:lnTo>
                        <a:lnTo>
                          <a:pt x="185" y="306"/>
                        </a:lnTo>
                        <a:lnTo>
                          <a:pt x="239" y="246"/>
                        </a:lnTo>
                        <a:lnTo>
                          <a:pt x="341" y="162"/>
                        </a:lnTo>
                        <a:lnTo>
                          <a:pt x="454" y="96"/>
                        </a:lnTo>
                        <a:lnTo>
                          <a:pt x="580" y="48"/>
                        </a:lnTo>
                        <a:lnTo>
                          <a:pt x="723" y="18"/>
                        </a:lnTo>
                        <a:lnTo>
                          <a:pt x="867" y="6"/>
                        </a:lnTo>
                        <a:lnTo>
                          <a:pt x="1028" y="6"/>
                        </a:lnTo>
                        <a:lnTo>
                          <a:pt x="1196" y="30"/>
                        </a:lnTo>
                        <a:lnTo>
                          <a:pt x="1363" y="66"/>
                        </a:lnTo>
                        <a:lnTo>
                          <a:pt x="1543" y="120"/>
                        </a:lnTo>
                        <a:lnTo>
                          <a:pt x="1722" y="192"/>
                        </a:lnTo>
                        <a:lnTo>
                          <a:pt x="1901" y="282"/>
                        </a:lnTo>
                        <a:lnTo>
                          <a:pt x="2087" y="378"/>
                        </a:lnTo>
                        <a:lnTo>
                          <a:pt x="2272" y="498"/>
                        </a:lnTo>
                        <a:lnTo>
                          <a:pt x="2451" y="624"/>
                        </a:lnTo>
                        <a:lnTo>
                          <a:pt x="2631" y="773"/>
                        </a:lnTo>
                        <a:lnTo>
                          <a:pt x="2804" y="929"/>
                        </a:lnTo>
                        <a:lnTo>
                          <a:pt x="3019" y="1151"/>
                        </a:lnTo>
                        <a:lnTo>
                          <a:pt x="3115" y="1265"/>
                        </a:lnTo>
                        <a:lnTo>
                          <a:pt x="3211" y="1385"/>
                        </a:lnTo>
                        <a:lnTo>
                          <a:pt x="3295" y="1505"/>
                        </a:lnTo>
                        <a:lnTo>
                          <a:pt x="3378" y="1625"/>
                        </a:lnTo>
                        <a:lnTo>
                          <a:pt x="3450" y="1745"/>
                        </a:lnTo>
                        <a:lnTo>
                          <a:pt x="3522" y="1864"/>
                        </a:lnTo>
                        <a:lnTo>
                          <a:pt x="3582" y="1984"/>
                        </a:lnTo>
                        <a:lnTo>
                          <a:pt x="3635" y="2104"/>
                        </a:lnTo>
                        <a:lnTo>
                          <a:pt x="3677" y="2224"/>
                        </a:lnTo>
                        <a:lnTo>
                          <a:pt x="3719" y="2344"/>
                        </a:lnTo>
                        <a:lnTo>
                          <a:pt x="3749" y="2458"/>
                        </a:lnTo>
                        <a:lnTo>
                          <a:pt x="3773" y="2572"/>
                        </a:lnTo>
                        <a:lnTo>
                          <a:pt x="3785" y="2686"/>
                        </a:lnTo>
                        <a:lnTo>
                          <a:pt x="3791" y="2794"/>
                        </a:lnTo>
                        <a:lnTo>
                          <a:pt x="3779" y="2955"/>
                        </a:lnTo>
                        <a:lnTo>
                          <a:pt x="3749" y="3105"/>
                        </a:lnTo>
                        <a:lnTo>
                          <a:pt x="3695" y="3243"/>
                        </a:lnTo>
                        <a:lnTo>
                          <a:pt x="3623" y="3363"/>
                        </a:lnTo>
                        <a:lnTo>
                          <a:pt x="3629" y="3363"/>
                        </a:lnTo>
                        <a:lnTo>
                          <a:pt x="3701" y="3243"/>
                        </a:lnTo>
                        <a:lnTo>
                          <a:pt x="3749" y="3111"/>
                        </a:lnTo>
                        <a:lnTo>
                          <a:pt x="3779" y="2967"/>
                        </a:lnTo>
                        <a:lnTo>
                          <a:pt x="3791" y="2806"/>
                        </a:lnTo>
                        <a:lnTo>
                          <a:pt x="3791" y="2800"/>
                        </a:lnTo>
                        <a:lnTo>
                          <a:pt x="3791" y="2794"/>
                        </a:lnTo>
                        <a:lnTo>
                          <a:pt x="3785" y="2686"/>
                        </a:lnTo>
                        <a:lnTo>
                          <a:pt x="3773" y="2572"/>
                        </a:lnTo>
                        <a:lnTo>
                          <a:pt x="3749" y="2458"/>
                        </a:lnTo>
                        <a:lnTo>
                          <a:pt x="3719" y="2338"/>
                        </a:lnTo>
                        <a:lnTo>
                          <a:pt x="3683" y="2224"/>
                        </a:lnTo>
                        <a:lnTo>
                          <a:pt x="3635" y="2104"/>
                        </a:lnTo>
                        <a:lnTo>
                          <a:pt x="3582" y="1984"/>
                        </a:lnTo>
                        <a:lnTo>
                          <a:pt x="3522" y="1864"/>
                        </a:lnTo>
                        <a:lnTo>
                          <a:pt x="3456" y="1739"/>
                        </a:lnTo>
                        <a:lnTo>
                          <a:pt x="3378" y="1619"/>
                        </a:lnTo>
                        <a:lnTo>
                          <a:pt x="3300" y="1499"/>
                        </a:lnTo>
                        <a:lnTo>
                          <a:pt x="3211" y="1385"/>
                        </a:lnTo>
                        <a:lnTo>
                          <a:pt x="3121" y="1265"/>
                        </a:lnTo>
                        <a:lnTo>
                          <a:pt x="3019" y="1151"/>
                        </a:lnTo>
                        <a:lnTo>
                          <a:pt x="2804" y="929"/>
                        </a:lnTo>
                        <a:lnTo>
                          <a:pt x="2631" y="767"/>
                        </a:lnTo>
                        <a:lnTo>
                          <a:pt x="2451" y="624"/>
                        </a:lnTo>
                        <a:lnTo>
                          <a:pt x="2272" y="492"/>
                        </a:lnTo>
                        <a:lnTo>
                          <a:pt x="2087" y="378"/>
                        </a:lnTo>
                        <a:lnTo>
                          <a:pt x="1901" y="276"/>
                        </a:lnTo>
                        <a:lnTo>
                          <a:pt x="1722" y="192"/>
                        </a:lnTo>
                        <a:lnTo>
                          <a:pt x="1543" y="120"/>
                        </a:lnTo>
                        <a:lnTo>
                          <a:pt x="1363" y="66"/>
                        </a:lnTo>
                        <a:lnTo>
                          <a:pt x="1190" y="24"/>
                        </a:lnTo>
                        <a:lnTo>
                          <a:pt x="1028" y="6"/>
                        </a:lnTo>
                        <a:lnTo>
                          <a:pt x="867" y="0"/>
                        </a:lnTo>
                        <a:lnTo>
                          <a:pt x="717" y="12"/>
                        </a:lnTo>
                        <a:lnTo>
                          <a:pt x="580" y="42"/>
                        </a:lnTo>
                        <a:lnTo>
                          <a:pt x="448" y="90"/>
                        </a:lnTo>
                        <a:lnTo>
                          <a:pt x="335" y="162"/>
                        </a:lnTo>
                        <a:lnTo>
                          <a:pt x="233" y="246"/>
                        </a:lnTo>
                        <a:lnTo>
                          <a:pt x="179" y="306"/>
                        </a:lnTo>
                        <a:lnTo>
                          <a:pt x="132" y="378"/>
                        </a:lnTo>
                        <a:lnTo>
                          <a:pt x="90" y="450"/>
                        </a:lnTo>
                        <a:lnTo>
                          <a:pt x="60" y="528"/>
                        </a:lnTo>
                        <a:lnTo>
                          <a:pt x="36" y="612"/>
                        </a:lnTo>
                        <a:lnTo>
                          <a:pt x="12" y="701"/>
                        </a:lnTo>
                        <a:lnTo>
                          <a:pt x="6" y="797"/>
                        </a:lnTo>
                        <a:lnTo>
                          <a:pt x="0" y="893"/>
                        </a:lnTo>
                        <a:lnTo>
                          <a:pt x="6" y="1001"/>
                        </a:lnTo>
                        <a:lnTo>
                          <a:pt x="24" y="1115"/>
                        </a:lnTo>
                        <a:lnTo>
                          <a:pt x="42" y="1229"/>
                        </a:lnTo>
                        <a:lnTo>
                          <a:pt x="78" y="1343"/>
                        </a:lnTo>
                        <a:lnTo>
                          <a:pt x="114" y="1463"/>
                        </a:lnTo>
                        <a:lnTo>
                          <a:pt x="161" y="1583"/>
                        </a:lnTo>
                        <a:lnTo>
                          <a:pt x="215" y="1703"/>
                        </a:lnTo>
                        <a:lnTo>
                          <a:pt x="275" y="1822"/>
                        </a:lnTo>
                        <a:lnTo>
                          <a:pt x="341" y="1942"/>
                        </a:lnTo>
                        <a:lnTo>
                          <a:pt x="413" y="2062"/>
                        </a:lnTo>
                        <a:lnTo>
                          <a:pt x="496" y="2182"/>
                        </a:lnTo>
                        <a:lnTo>
                          <a:pt x="580" y="2302"/>
                        </a:lnTo>
                        <a:lnTo>
                          <a:pt x="676" y="2422"/>
                        </a:lnTo>
                        <a:lnTo>
                          <a:pt x="771" y="2536"/>
                        </a:lnTo>
                        <a:lnTo>
                          <a:pt x="987" y="2758"/>
                        </a:lnTo>
                        <a:lnTo>
                          <a:pt x="1184" y="2931"/>
                        </a:lnTo>
                        <a:lnTo>
                          <a:pt x="1387" y="3093"/>
                        </a:lnTo>
                        <a:lnTo>
                          <a:pt x="1596" y="3237"/>
                        </a:lnTo>
                        <a:lnTo>
                          <a:pt x="1800" y="3363"/>
                        </a:lnTo>
                        <a:lnTo>
                          <a:pt x="1806" y="3363"/>
                        </a:lnTo>
                        <a:lnTo>
                          <a:pt x="1596" y="3237"/>
                        </a:lnTo>
                        <a:lnTo>
                          <a:pt x="1393" y="3093"/>
                        </a:lnTo>
                        <a:lnTo>
                          <a:pt x="1190" y="2931"/>
                        </a:lnTo>
                        <a:lnTo>
                          <a:pt x="993" y="2758"/>
                        </a:lnTo>
                        <a:close/>
                      </a:path>
                    </a:pathLst>
                  </a:custGeom>
                  <a:solidFill>
                    <a:schemeClr val="accent2"/>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064" name="Freeform 9"/>
                  <p:cNvSpPr>
                    <a:spLocks/>
                  </p:cNvSpPr>
                  <p:nvPr userDrawn="1"/>
                </p:nvSpPr>
                <p:spPr bwMode="hidden">
                  <a:xfrm>
                    <a:off x="514" y="1091"/>
                    <a:ext cx="3538" cy="3225"/>
                  </a:xfrm>
                  <a:custGeom>
                    <a:avLst/>
                    <a:gdLst>
                      <a:gd name="T0" fmla="*/ 542 w 3527"/>
                      <a:gd name="T1" fmla="*/ 2146 h 3225"/>
                      <a:gd name="T2" fmla="*/ 319 w 3527"/>
                      <a:gd name="T3" fmla="*/ 1816 h 3225"/>
                      <a:gd name="T4" fmla="*/ 149 w 3527"/>
                      <a:gd name="T5" fmla="*/ 1481 h 3225"/>
                      <a:gd name="T6" fmla="*/ 41 w 3527"/>
                      <a:gd name="T7" fmla="*/ 1151 h 3225"/>
                      <a:gd name="T8" fmla="*/ 0 w 3527"/>
                      <a:gd name="T9" fmla="*/ 839 h 3225"/>
                      <a:gd name="T10" fmla="*/ 30 w 3527"/>
                      <a:gd name="T11" fmla="*/ 575 h 3225"/>
                      <a:gd name="T12" fmla="*/ 125 w 3527"/>
                      <a:gd name="T13" fmla="*/ 354 h 3225"/>
                      <a:gd name="T14" fmla="*/ 319 w 3527"/>
                      <a:gd name="T15" fmla="*/ 150 h 3225"/>
                      <a:gd name="T16" fmla="*/ 673 w 3527"/>
                      <a:gd name="T17" fmla="*/ 12 h 3225"/>
                      <a:gd name="T18" fmla="*/ 1118 w 3527"/>
                      <a:gd name="T19" fmla="*/ 24 h 3225"/>
                      <a:gd name="T20" fmla="*/ 1618 w 3527"/>
                      <a:gd name="T21" fmla="*/ 174 h 3225"/>
                      <a:gd name="T22" fmla="*/ 2130 w 3527"/>
                      <a:gd name="T23" fmla="*/ 456 h 3225"/>
                      <a:gd name="T24" fmla="*/ 2629 w 3527"/>
                      <a:gd name="T25" fmla="*/ 857 h 3225"/>
                      <a:gd name="T26" fmla="*/ 3093 w 3527"/>
                      <a:gd name="T27" fmla="*/ 1391 h 3225"/>
                      <a:gd name="T28" fmla="*/ 3296 w 3527"/>
                      <a:gd name="T29" fmla="*/ 1726 h 3225"/>
                      <a:gd name="T30" fmla="*/ 3448 w 3527"/>
                      <a:gd name="T31" fmla="*/ 2062 h 3225"/>
                      <a:gd name="T32" fmla="*/ 3531 w 3527"/>
                      <a:gd name="T33" fmla="*/ 2386 h 3225"/>
                      <a:gd name="T34" fmla="*/ 3543 w 3527"/>
                      <a:gd name="T35" fmla="*/ 2680 h 3225"/>
                      <a:gd name="T36" fmla="*/ 3496 w 3527"/>
                      <a:gd name="T37" fmla="*/ 2931 h 3225"/>
                      <a:gd name="T38" fmla="*/ 3381 w 3527"/>
                      <a:gd name="T39" fmla="*/ 3141 h 3225"/>
                      <a:gd name="T40" fmla="*/ 3302 w 3527"/>
                      <a:gd name="T41" fmla="*/ 3225 h 3225"/>
                      <a:gd name="T42" fmla="*/ 3332 w 3527"/>
                      <a:gd name="T43" fmla="*/ 3201 h 3225"/>
                      <a:gd name="T44" fmla="*/ 3466 w 3527"/>
                      <a:gd name="T45" fmla="*/ 3009 h 3225"/>
                      <a:gd name="T46" fmla="*/ 3537 w 3527"/>
                      <a:gd name="T47" fmla="*/ 2769 h 3225"/>
                      <a:gd name="T48" fmla="*/ 3543 w 3527"/>
                      <a:gd name="T49" fmla="*/ 2488 h 3225"/>
                      <a:gd name="T50" fmla="*/ 3484 w 3527"/>
                      <a:gd name="T51" fmla="*/ 2170 h 3225"/>
                      <a:gd name="T52" fmla="*/ 3356 w 3527"/>
                      <a:gd name="T53" fmla="*/ 1834 h 3225"/>
                      <a:gd name="T54" fmla="*/ 3165 w 3527"/>
                      <a:gd name="T55" fmla="*/ 1499 h 3225"/>
                      <a:gd name="T56" fmla="*/ 2834 w 3527"/>
                      <a:gd name="T57" fmla="*/ 1061 h 3225"/>
                      <a:gd name="T58" fmla="*/ 2298 w 3527"/>
                      <a:gd name="T59" fmla="*/ 575 h 3225"/>
                      <a:gd name="T60" fmla="*/ 1787 w 3527"/>
                      <a:gd name="T61" fmla="*/ 252 h 3225"/>
                      <a:gd name="T62" fmla="*/ 1281 w 3527"/>
                      <a:gd name="T63" fmla="*/ 60 h 3225"/>
                      <a:gd name="T64" fmla="*/ 813 w 3527"/>
                      <a:gd name="T65" fmla="*/ 0 h 3225"/>
                      <a:gd name="T66" fmla="*/ 420 w 3527"/>
                      <a:gd name="T67" fmla="*/ 84 h 3225"/>
                      <a:gd name="T68" fmla="*/ 169 w 3527"/>
                      <a:gd name="T69" fmla="*/ 288 h 3225"/>
                      <a:gd name="T70" fmla="*/ 53 w 3527"/>
                      <a:gd name="T71" fmla="*/ 498 h 3225"/>
                      <a:gd name="T72" fmla="*/ 0 w 3527"/>
                      <a:gd name="T73" fmla="*/ 749 h 3225"/>
                      <a:gd name="T74" fmla="*/ 18 w 3527"/>
                      <a:gd name="T75" fmla="*/ 1043 h 3225"/>
                      <a:gd name="T76" fmla="*/ 101 w 3527"/>
                      <a:gd name="T77" fmla="*/ 1373 h 3225"/>
                      <a:gd name="T78" fmla="*/ 253 w 3527"/>
                      <a:gd name="T79" fmla="*/ 1708 h 3225"/>
                      <a:gd name="T80" fmla="*/ 456 w 3527"/>
                      <a:gd name="T81" fmla="*/ 2038 h 3225"/>
                      <a:gd name="T82" fmla="*/ 920 w 3527"/>
                      <a:gd name="T83" fmla="*/ 2572 h 3225"/>
                      <a:gd name="T84" fmla="*/ 1263 w 3527"/>
                      <a:gd name="T85" fmla="*/ 2865 h 3225"/>
                      <a:gd name="T86" fmla="*/ 1618 w 3527"/>
                      <a:gd name="T87" fmla="*/ 3099 h 3225"/>
                      <a:gd name="T88" fmla="*/ 1865 w 3527"/>
                      <a:gd name="T89" fmla="*/ 3225 h 3225"/>
                      <a:gd name="T90" fmla="*/ 1504 w 3527"/>
                      <a:gd name="T91" fmla="*/ 3027 h 3225"/>
                      <a:gd name="T92" fmla="*/ 1150 w 3527"/>
                      <a:gd name="T93" fmla="*/ 2769 h 32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527" h="3225">
                        <a:moveTo>
                          <a:pt x="914" y="2572"/>
                        </a:moveTo>
                        <a:lnTo>
                          <a:pt x="717" y="2362"/>
                        </a:lnTo>
                        <a:lnTo>
                          <a:pt x="538" y="2146"/>
                        </a:lnTo>
                        <a:lnTo>
                          <a:pt x="460" y="2038"/>
                        </a:lnTo>
                        <a:lnTo>
                          <a:pt x="382" y="1930"/>
                        </a:lnTo>
                        <a:lnTo>
                          <a:pt x="317" y="1816"/>
                        </a:lnTo>
                        <a:lnTo>
                          <a:pt x="251" y="1702"/>
                        </a:lnTo>
                        <a:lnTo>
                          <a:pt x="197" y="1589"/>
                        </a:lnTo>
                        <a:lnTo>
                          <a:pt x="149" y="1481"/>
                        </a:lnTo>
                        <a:lnTo>
                          <a:pt x="107" y="1367"/>
                        </a:lnTo>
                        <a:lnTo>
                          <a:pt x="71" y="1259"/>
                        </a:lnTo>
                        <a:lnTo>
                          <a:pt x="41" y="1151"/>
                        </a:lnTo>
                        <a:lnTo>
                          <a:pt x="18" y="1043"/>
                        </a:lnTo>
                        <a:lnTo>
                          <a:pt x="6" y="941"/>
                        </a:lnTo>
                        <a:lnTo>
                          <a:pt x="0" y="839"/>
                        </a:lnTo>
                        <a:lnTo>
                          <a:pt x="6" y="749"/>
                        </a:lnTo>
                        <a:lnTo>
                          <a:pt x="12" y="659"/>
                        </a:lnTo>
                        <a:lnTo>
                          <a:pt x="30" y="575"/>
                        </a:lnTo>
                        <a:lnTo>
                          <a:pt x="59" y="498"/>
                        </a:lnTo>
                        <a:lnTo>
                          <a:pt x="89" y="420"/>
                        </a:lnTo>
                        <a:lnTo>
                          <a:pt x="125" y="354"/>
                        </a:lnTo>
                        <a:lnTo>
                          <a:pt x="173" y="288"/>
                        </a:lnTo>
                        <a:lnTo>
                          <a:pt x="221" y="228"/>
                        </a:lnTo>
                        <a:lnTo>
                          <a:pt x="317" y="150"/>
                        </a:lnTo>
                        <a:lnTo>
                          <a:pt x="424" y="90"/>
                        </a:lnTo>
                        <a:lnTo>
                          <a:pt x="544" y="42"/>
                        </a:lnTo>
                        <a:lnTo>
                          <a:pt x="669" y="12"/>
                        </a:lnTo>
                        <a:lnTo>
                          <a:pt x="813" y="0"/>
                        </a:lnTo>
                        <a:lnTo>
                          <a:pt x="956" y="6"/>
                        </a:lnTo>
                        <a:lnTo>
                          <a:pt x="1112" y="24"/>
                        </a:lnTo>
                        <a:lnTo>
                          <a:pt x="1273" y="60"/>
                        </a:lnTo>
                        <a:lnTo>
                          <a:pt x="1441" y="114"/>
                        </a:lnTo>
                        <a:lnTo>
                          <a:pt x="1608" y="174"/>
                        </a:lnTo>
                        <a:lnTo>
                          <a:pt x="1775" y="258"/>
                        </a:lnTo>
                        <a:lnTo>
                          <a:pt x="1949" y="348"/>
                        </a:lnTo>
                        <a:lnTo>
                          <a:pt x="2116" y="456"/>
                        </a:lnTo>
                        <a:lnTo>
                          <a:pt x="2284" y="575"/>
                        </a:lnTo>
                        <a:lnTo>
                          <a:pt x="2451" y="713"/>
                        </a:lnTo>
                        <a:lnTo>
                          <a:pt x="2613" y="857"/>
                        </a:lnTo>
                        <a:lnTo>
                          <a:pt x="2810" y="1067"/>
                        </a:lnTo>
                        <a:lnTo>
                          <a:pt x="2989" y="1283"/>
                        </a:lnTo>
                        <a:lnTo>
                          <a:pt x="3073" y="1391"/>
                        </a:lnTo>
                        <a:lnTo>
                          <a:pt x="3145" y="1505"/>
                        </a:lnTo>
                        <a:lnTo>
                          <a:pt x="3216" y="1612"/>
                        </a:lnTo>
                        <a:lnTo>
                          <a:pt x="3276" y="1726"/>
                        </a:lnTo>
                        <a:lnTo>
                          <a:pt x="3330" y="1840"/>
                        </a:lnTo>
                        <a:lnTo>
                          <a:pt x="3384" y="1948"/>
                        </a:lnTo>
                        <a:lnTo>
                          <a:pt x="3426" y="2062"/>
                        </a:lnTo>
                        <a:lnTo>
                          <a:pt x="3462" y="2170"/>
                        </a:lnTo>
                        <a:lnTo>
                          <a:pt x="3491" y="2278"/>
                        </a:lnTo>
                        <a:lnTo>
                          <a:pt x="3509" y="2386"/>
                        </a:lnTo>
                        <a:lnTo>
                          <a:pt x="3521" y="2488"/>
                        </a:lnTo>
                        <a:lnTo>
                          <a:pt x="3527" y="2590"/>
                        </a:lnTo>
                        <a:lnTo>
                          <a:pt x="3521" y="2680"/>
                        </a:lnTo>
                        <a:lnTo>
                          <a:pt x="3515" y="2769"/>
                        </a:lnTo>
                        <a:lnTo>
                          <a:pt x="3497" y="2853"/>
                        </a:lnTo>
                        <a:lnTo>
                          <a:pt x="3474" y="2931"/>
                        </a:lnTo>
                        <a:lnTo>
                          <a:pt x="3438" y="3009"/>
                        </a:lnTo>
                        <a:lnTo>
                          <a:pt x="3402" y="3075"/>
                        </a:lnTo>
                        <a:lnTo>
                          <a:pt x="3360" y="3141"/>
                        </a:lnTo>
                        <a:lnTo>
                          <a:pt x="3306" y="3201"/>
                        </a:lnTo>
                        <a:lnTo>
                          <a:pt x="3294" y="3213"/>
                        </a:lnTo>
                        <a:lnTo>
                          <a:pt x="3282" y="3225"/>
                        </a:lnTo>
                        <a:lnTo>
                          <a:pt x="3288" y="3225"/>
                        </a:lnTo>
                        <a:lnTo>
                          <a:pt x="3300" y="3213"/>
                        </a:lnTo>
                        <a:lnTo>
                          <a:pt x="3312" y="3201"/>
                        </a:lnTo>
                        <a:lnTo>
                          <a:pt x="3366" y="3141"/>
                        </a:lnTo>
                        <a:lnTo>
                          <a:pt x="3408" y="3075"/>
                        </a:lnTo>
                        <a:lnTo>
                          <a:pt x="3444" y="3009"/>
                        </a:lnTo>
                        <a:lnTo>
                          <a:pt x="3474" y="2931"/>
                        </a:lnTo>
                        <a:lnTo>
                          <a:pt x="3497" y="2853"/>
                        </a:lnTo>
                        <a:lnTo>
                          <a:pt x="3515" y="2769"/>
                        </a:lnTo>
                        <a:lnTo>
                          <a:pt x="3527" y="2680"/>
                        </a:lnTo>
                        <a:lnTo>
                          <a:pt x="3527" y="2590"/>
                        </a:lnTo>
                        <a:lnTo>
                          <a:pt x="3521" y="2488"/>
                        </a:lnTo>
                        <a:lnTo>
                          <a:pt x="3509" y="2386"/>
                        </a:lnTo>
                        <a:lnTo>
                          <a:pt x="3491" y="2278"/>
                        </a:lnTo>
                        <a:lnTo>
                          <a:pt x="3462" y="2170"/>
                        </a:lnTo>
                        <a:lnTo>
                          <a:pt x="3426" y="2056"/>
                        </a:lnTo>
                        <a:lnTo>
                          <a:pt x="3384" y="1948"/>
                        </a:lnTo>
                        <a:lnTo>
                          <a:pt x="3336" y="1834"/>
                        </a:lnTo>
                        <a:lnTo>
                          <a:pt x="3276" y="1726"/>
                        </a:lnTo>
                        <a:lnTo>
                          <a:pt x="3216" y="1612"/>
                        </a:lnTo>
                        <a:lnTo>
                          <a:pt x="3145" y="1499"/>
                        </a:lnTo>
                        <a:lnTo>
                          <a:pt x="3073" y="1391"/>
                        </a:lnTo>
                        <a:lnTo>
                          <a:pt x="2989" y="1277"/>
                        </a:lnTo>
                        <a:lnTo>
                          <a:pt x="2816" y="1061"/>
                        </a:lnTo>
                        <a:lnTo>
                          <a:pt x="2613" y="857"/>
                        </a:lnTo>
                        <a:lnTo>
                          <a:pt x="2451" y="707"/>
                        </a:lnTo>
                        <a:lnTo>
                          <a:pt x="2284" y="575"/>
                        </a:lnTo>
                        <a:lnTo>
                          <a:pt x="2116" y="456"/>
                        </a:lnTo>
                        <a:lnTo>
                          <a:pt x="1949" y="348"/>
                        </a:lnTo>
                        <a:lnTo>
                          <a:pt x="1775" y="252"/>
                        </a:lnTo>
                        <a:lnTo>
                          <a:pt x="1608" y="174"/>
                        </a:lnTo>
                        <a:lnTo>
                          <a:pt x="1435" y="108"/>
                        </a:lnTo>
                        <a:lnTo>
                          <a:pt x="1273" y="60"/>
                        </a:lnTo>
                        <a:lnTo>
                          <a:pt x="1112" y="24"/>
                        </a:lnTo>
                        <a:lnTo>
                          <a:pt x="956" y="0"/>
                        </a:lnTo>
                        <a:lnTo>
                          <a:pt x="807" y="0"/>
                        </a:lnTo>
                        <a:lnTo>
                          <a:pt x="669" y="12"/>
                        </a:lnTo>
                        <a:lnTo>
                          <a:pt x="538" y="42"/>
                        </a:lnTo>
                        <a:lnTo>
                          <a:pt x="418" y="84"/>
                        </a:lnTo>
                        <a:lnTo>
                          <a:pt x="311" y="150"/>
                        </a:lnTo>
                        <a:lnTo>
                          <a:pt x="215" y="228"/>
                        </a:lnTo>
                        <a:lnTo>
                          <a:pt x="167" y="288"/>
                        </a:lnTo>
                        <a:lnTo>
                          <a:pt x="119" y="354"/>
                        </a:lnTo>
                        <a:lnTo>
                          <a:pt x="83" y="420"/>
                        </a:lnTo>
                        <a:lnTo>
                          <a:pt x="53" y="498"/>
                        </a:lnTo>
                        <a:lnTo>
                          <a:pt x="30" y="575"/>
                        </a:lnTo>
                        <a:lnTo>
                          <a:pt x="12" y="659"/>
                        </a:lnTo>
                        <a:lnTo>
                          <a:pt x="0" y="749"/>
                        </a:lnTo>
                        <a:lnTo>
                          <a:pt x="0" y="839"/>
                        </a:lnTo>
                        <a:lnTo>
                          <a:pt x="6" y="941"/>
                        </a:lnTo>
                        <a:lnTo>
                          <a:pt x="18" y="1043"/>
                        </a:lnTo>
                        <a:lnTo>
                          <a:pt x="35" y="1151"/>
                        </a:lnTo>
                        <a:lnTo>
                          <a:pt x="65" y="1259"/>
                        </a:lnTo>
                        <a:lnTo>
                          <a:pt x="101" y="1373"/>
                        </a:lnTo>
                        <a:lnTo>
                          <a:pt x="143" y="1481"/>
                        </a:lnTo>
                        <a:lnTo>
                          <a:pt x="191" y="1595"/>
                        </a:lnTo>
                        <a:lnTo>
                          <a:pt x="251" y="1708"/>
                        </a:lnTo>
                        <a:lnTo>
                          <a:pt x="311" y="1816"/>
                        </a:lnTo>
                        <a:lnTo>
                          <a:pt x="382" y="1930"/>
                        </a:lnTo>
                        <a:lnTo>
                          <a:pt x="454" y="2038"/>
                        </a:lnTo>
                        <a:lnTo>
                          <a:pt x="538" y="2152"/>
                        </a:lnTo>
                        <a:lnTo>
                          <a:pt x="717" y="2368"/>
                        </a:lnTo>
                        <a:lnTo>
                          <a:pt x="914" y="2572"/>
                        </a:lnTo>
                        <a:lnTo>
                          <a:pt x="1028" y="2674"/>
                        </a:lnTo>
                        <a:lnTo>
                          <a:pt x="1142" y="2775"/>
                        </a:lnTo>
                        <a:lnTo>
                          <a:pt x="1255" y="2865"/>
                        </a:lnTo>
                        <a:lnTo>
                          <a:pt x="1369" y="2949"/>
                        </a:lnTo>
                        <a:lnTo>
                          <a:pt x="1488" y="3027"/>
                        </a:lnTo>
                        <a:lnTo>
                          <a:pt x="1608" y="3099"/>
                        </a:lnTo>
                        <a:lnTo>
                          <a:pt x="1722" y="3165"/>
                        </a:lnTo>
                        <a:lnTo>
                          <a:pt x="1841" y="3225"/>
                        </a:lnTo>
                        <a:lnTo>
                          <a:pt x="1853" y="3225"/>
                        </a:lnTo>
                        <a:lnTo>
                          <a:pt x="1734" y="3165"/>
                        </a:lnTo>
                        <a:lnTo>
                          <a:pt x="1614" y="3099"/>
                        </a:lnTo>
                        <a:lnTo>
                          <a:pt x="1494" y="3027"/>
                        </a:lnTo>
                        <a:lnTo>
                          <a:pt x="1375" y="2949"/>
                        </a:lnTo>
                        <a:lnTo>
                          <a:pt x="1261" y="2865"/>
                        </a:lnTo>
                        <a:lnTo>
                          <a:pt x="1142" y="2769"/>
                        </a:lnTo>
                        <a:lnTo>
                          <a:pt x="914" y="2572"/>
                        </a:lnTo>
                        <a:close/>
                      </a:path>
                    </a:pathLst>
                  </a:custGeom>
                  <a:solidFill>
                    <a:schemeClr val="accent2"/>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grpSp>
                <p:nvGrpSpPr>
                  <p:cNvPr id="1065" name="Group 10"/>
                  <p:cNvGrpSpPr>
                    <a:grpSpLocks/>
                  </p:cNvGrpSpPr>
                  <p:nvPr userDrawn="1"/>
                </p:nvGrpSpPr>
                <p:grpSpPr bwMode="auto">
                  <a:xfrm>
                    <a:off x="0" y="522"/>
                    <a:ext cx="4751" cy="3794"/>
                    <a:chOff x="0" y="522"/>
                    <a:chExt cx="4751" cy="3794"/>
                  </a:xfrm>
                </p:grpSpPr>
                <p:sp>
                  <p:nvSpPr>
                    <p:cNvPr id="1066" name="Freeform 11"/>
                    <p:cNvSpPr>
                      <a:spLocks/>
                    </p:cNvSpPr>
                    <p:nvPr userDrawn="1"/>
                  </p:nvSpPr>
                  <p:spPr bwMode="hidden">
                    <a:xfrm>
                      <a:off x="400" y="522"/>
                      <a:ext cx="4264" cy="3794"/>
                    </a:xfrm>
                    <a:custGeom>
                      <a:avLst/>
                      <a:gdLst>
                        <a:gd name="T0" fmla="*/ 4271 w 4251"/>
                        <a:gd name="T1" fmla="*/ 3237 h 3794"/>
                        <a:gd name="T2" fmla="*/ 4229 w 4251"/>
                        <a:gd name="T3" fmla="*/ 2961 h 3794"/>
                        <a:gd name="T4" fmla="*/ 4146 w 4251"/>
                        <a:gd name="T5" fmla="*/ 2679 h 3794"/>
                        <a:gd name="T6" fmla="*/ 4024 w 4251"/>
                        <a:gd name="T7" fmla="*/ 2391 h 3794"/>
                        <a:gd name="T8" fmla="*/ 3869 w 4251"/>
                        <a:gd name="T9" fmla="*/ 2098 h 3794"/>
                        <a:gd name="T10" fmla="*/ 3681 w 4251"/>
                        <a:gd name="T11" fmla="*/ 1810 h 3794"/>
                        <a:gd name="T12" fmla="*/ 3460 w 4251"/>
                        <a:gd name="T13" fmla="*/ 1528 h 3794"/>
                        <a:gd name="T14" fmla="*/ 3213 w 4251"/>
                        <a:gd name="T15" fmla="*/ 1252 h 3794"/>
                        <a:gd name="T16" fmla="*/ 2876 w 4251"/>
                        <a:gd name="T17" fmla="*/ 935 h 3794"/>
                        <a:gd name="T18" fmla="*/ 2448 w 4251"/>
                        <a:gd name="T19" fmla="*/ 605 h 3794"/>
                        <a:gd name="T20" fmla="*/ 2003 w 4251"/>
                        <a:gd name="T21" fmla="*/ 341 h 3794"/>
                        <a:gd name="T22" fmla="*/ 1559 w 4251"/>
                        <a:gd name="T23" fmla="*/ 143 h 3794"/>
                        <a:gd name="T24" fmla="*/ 1130 w 4251"/>
                        <a:gd name="T25" fmla="*/ 35 h 3794"/>
                        <a:gd name="T26" fmla="*/ 745 w 4251"/>
                        <a:gd name="T27" fmla="*/ 0 h 3794"/>
                        <a:gd name="T28" fmla="*/ 403 w 4251"/>
                        <a:gd name="T29" fmla="*/ 47 h 3794"/>
                        <a:gd name="T30" fmla="*/ 120 w 4251"/>
                        <a:gd name="T31" fmla="*/ 173 h 3794"/>
                        <a:gd name="T32" fmla="*/ 0 w 4251"/>
                        <a:gd name="T33" fmla="*/ 269 h 3794"/>
                        <a:gd name="T34" fmla="*/ 265 w 4251"/>
                        <a:gd name="T35" fmla="*/ 101 h 3794"/>
                        <a:gd name="T36" fmla="*/ 590 w 4251"/>
                        <a:gd name="T37" fmla="*/ 18 h 3794"/>
                        <a:gd name="T38" fmla="*/ 963 w 4251"/>
                        <a:gd name="T39" fmla="*/ 18 h 3794"/>
                        <a:gd name="T40" fmla="*/ 1365 w 4251"/>
                        <a:gd name="T41" fmla="*/ 95 h 3794"/>
                        <a:gd name="T42" fmla="*/ 1792 w 4251"/>
                        <a:gd name="T43" fmla="*/ 245 h 3794"/>
                        <a:gd name="T44" fmla="*/ 2226 w 4251"/>
                        <a:gd name="T45" fmla="*/ 467 h 3794"/>
                        <a:gd name="T46" fmla="*/ 2659 w 4251"/>
                        <a:gd name="T47" fmla="*/ 761 h 3794"/>
                        <a:gd name="T48" fmla="*/ 3079 w 4251"/>
                        <a:gd name="T49" fmla="*/ 1120 h 3794"/>
                        <a:gd name="T50" fmla="*/ 3338 w 4251"/>
                        <a:gd name="T51" fmla="*/ 1390 h 3794"/>
                        <a:gd name="T52" fmla="*/ 3574 w 4251"/>
                        <a:gd name="T53" fmla="*/ 1666 h 3794"/>
                        <a:gd name="T54" fmla="*/ 3778 w 4251"/>
                        <a:gd name="T55" fmla="*/ 1954 h 3794"/>
                        <a:gd name="T56" fmla="*/ 3946 w 4251"/>
                        <a:gd name="T57" fmla="*/ 2247 h 3794"/>
                        <a:gd name="T58" fmla="*/ 4084 w 4251"/>
                        <a:gd name="T59" fmla="*/ 2535 h 3794"/>
                        <a:gd name="T60" fmla="*/ 4188 w 4251"/>
                        <a:gd name="T61" fmla="*/ 2823 h 3794"/>
                        <a:gd name="T62" fmla="*/ 4247 w 4251"/>
                        <a:gd name="T63" fmla="*/ 3105 h 3794"/>
                        <a:gd name="T64" fmla="*/ 4271 w 4251"/>
                        <a:gd name="T65" fmla="*/ 3368 h 3794"/>
                        <a:gd name="T66" fmla="*/ 4259 w 4251"/>
                        <a:gd name="T67" fmla="*/ 3590 h 3794"/>
                        <a:gd name="T68" fmla="*/ 4211 w 4251"/>
                        <a:gd name="T69" fmla="*/ 3794 h 3794"/>
                        <a:gd name="T70" fmla="*/ 4241 w 4251"/>
                        <a:gd name="T71" fmla="*/ 3692 h 3794"/>
                        <a:gd name="T72" fmla="*/ 4271 w 4251"/>
                        <a:gd name="T73" fmla="*/ 3482 h 3794"/>
                        <a:gd name="T74" fmla="*/ 4277 w 4251"/>
                        <a:gd name="T75" fmla="*/ 3368 h 379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251" h="3794">
                          <a:moveTo>
                            <a:pt x="4251" y="3368"/>
                          </a:moveTo>
                          <a:lnTo>
                            <a:pt x="4245" y="3237"/>
                          </a:lnTo>
                          <a:lnTo>
                            <a:pt x="4227" y="3099"/>
                          </a:lnTo>
                          <a:lnTo>
                            <a:pt x="4203" y="2961"/>
                          </a:lnTo>
                          <a:lnTo>
                            <a:pt x="4167" y="2823"/>
                          </a:lnTo>
                          <a:lnTo>
                            <a:pt x="4120" y="2679"/>
                          </a:lnTo>
                          <a:lnTo>
                            <a:pt x="4066" y="2535"/>
                          </a:lnTo>
                          <a:lnTo>
                            <a:pt x="4000" y="2391"/>
                          </a:lnTo>
                          <a:lnTo>
                            <a:pt x="3928" y="2247"/>
                          </a:lnTo>
                          <a:lnTo>
                            <a:pt x="3845" y="2098"/>
                          </a:lnTo>
                          <a:lnTo>
                            <a:pt x="3755" y="1954"/>
                          </a:lnTo>
                          <a:lnTo>
                            <a:pt x="3659" y="1810"/>
                          </a:lnTo>
                          <a:lnTo>
                            <a:pt x="3552" y="1666"/>
                          </a:lnTo>
                          <a:lnTo>
                            <a:pt x="3438" y="1528"/>
                          </a:lnTo>
                          <a:lnTo>
                            <a:pt x="3318" y="1390"/>
                          </a:lnTo>
                          <a:lnTo>
                            <a:pt x="3193" y="1252"/>
                          </a:lnTo>
                          <a:lnTo>
                            <a:pt x="3061" y="1120"/>
                          </a:lnTo>
                          <a:lnTo>
                            <a:pt x="2858" y="935"/>
                          </a:lnTo>
                          <a:lnTo>
                            <a:pt x="2649" y="761"/>
                          </a:lnTo>
                          <a:lnTo>
                            <a:pt x="2434" y="605"/>
                          </a:lnTo>
                          <a:lnTo>
                            <a:pt x="2212" y="467"/>
                          </a:lnTo>
                          <a:lnTo>
                            <a:pt x="1991" y="341"/>
                          </a:lnTo>
                          <a:lnTo>
                            <a:pt x="1770" y="233"/>
                          </a:lnTo>
                          <a:lnTo>
                            <a:pt x="1549" y="143"/>
                          </a:lnTo>
                          <a:lnTo>
                            <a:pt x="1327" y="77"/>
                          </a:lnTo>
                          <a:lnTo>
                            <a:pt x="1124" y="35"/>
                          </a:lnTo>
                          <a:lnTo>
                            <a:pt x="927" y="6"/>
                          </a:lnTo>
                          <a:lnTo>
                            <a:pt x="741" y="0"/>
                          </a:lnTo>
                          <a:lnTo>
                            <a:pt x="568" y="18"/>
                          </a:lnTo>
                          <a:lnTo>
                            <a:pt x="401" y="47"/>
                          </a:lnTo>
                          <a:lnTo>
                            <a:pt x="257" y="101"/>
                          </a:lnTo>
                          <a:lnTo>
                            <a:pt x="120" y="173"/>
                          </a:lnTo>
                          <a:lnTo>
                            <a:pt x="0" y="263"/>
                          </a:lnTo>
                          <a:lnTo>
                            <a:pt x="0" y="269"/>
                          </a:lnTo>
                          <a:lnTo>
                            <a:pt x="126" y="173"/>
                          </a:lnTo>
                          <a:lnTo>
                            <a:pt x="263" y="101"/>
                          </a:lnTo>
                          <a:lnTo>
                            <a:pt x="419" y="47"/>
                          </a:lnTo>
                          <a:lnTo>
                            <a:pt x="586" y="18"/>
                          </a:lnTo>
                          <a:lnTo>
                            <a:pt x="765" y="6"/>
                          </a:lnTo>
                          <a:lnTo>
                            <a:pt x="957" y="18"/>
                          </a:lnTo>
                          <a:lnTo>
                            <a:pt x="1154" y="47"/>
                          </a:lnTo>
                          <a:lnTo>
                            <a:pt x="1357" y="95"/>
                          </a:lnTo>
                          <a:lnTo>
                            <a:pt x="1567" y="161"/>
                          </a:lnTo>
                          <a:lnTo>
                            <a:pt x="1782" y="245"/>
                          </a:lnTo>
                          <a:lnTo>
                            <a:pt x="1997" y="347"/>
                          </a:lnTo>
                          <a:lnTo>
                            <a:pt x="2212" y="467"/>
                          </a:lnTo>
                          <a:lnTo>
                            <a:pt x="2428" y="605"/>
                          </a:lnTo>
                          <a:lnTo>
                            <a:pt x="2643" y="761"/>
                          </a:lnTo>
                          <a:lnTo>
                            <a:pt x="2858" y="935"/>
                          </a:lnTo>
                          <a:lnTo>
                            <a:pt x="3061" y="1120"/>
                          </a:lnTo>
                          <a:lnTo>
                            <a:pt x="3193" y="1252"/>
                          </a:lnTo>
                          <a:lnTo>
                            <a:pt x="3318" y="1390"/>
                          </a:lnTo>
                          <a:lnTo>
                            <a:pt x="3438" y="1528"/>
                          </a:lnTo>
                          <a:lnTo>
                            <a:pt x="3552" y="1666"/>
                          </a:lnTo>
                          <a:lnTo>
                            <a:pt x="3653" y="1810"/>
                          </a:lnTo>
                          <a:lnTo>
                            <a:pt x="3755" y="1954"/>
                          </a:lnTo>
                          <a:lnTo>
                            <a:pt x="3839" y="2104"/>
                          </a:lnTo>
                          <a:lnTo>
                            <a:pt x="3922" y="2247"/>
                          </a:lnTo>
                          <a:lnTo>
                            <a:pt x="3994" y="2391"/>
                          </a:lnTo>
                          <a:lnTo>
                            <a:pt x="4060" y="2535"/>
                          </a:lnTo>
                          <a:lnTo>
                            <a:pt x="4114" y="2679"/>
                          </a:lnTo>
                          <a:lnTo>
                            <a:pt x="4162" y="2823"/>
                          </a:lnTo>
                          <a:lnTo>
                            <a:pt x="4197" y="2967"/>
                          </a:lnTo>
                          <a:lnTo>
                            <a:pt x="4221" y="3105"/>
                          </a:lnTo>
                          <a:lnTo>
                            <a:pt x="4239" y="3237"/>
                          </a:lnTo>
                          <a:lnTo>
                            <a:pt x="4245" y="3368"/>
                          </a:lnTo>
                          <a:lnTo>
                            <a:pt x="4245" y="3482"/>
                          </a:lnTo>
                          <a:lnTo>
                            <a:pt x="4233" y="3590"/>
                          </a:lnTo>
                          <a:lnTo>
                            <a:pt x="4215" y="3692"/>
                          </a:lnTo>
                          <a:lnTo>
                            <a:pt x="4185" y="3794"/>
                          </a:lnTo>
                          <a:lnTo>
                            <a:pt x="4215" y="3692"/>
                          </a:lnTo>
                          <a:lnTo>
                            <a:pt x="4239" y="3590"/>
                          </a:lnTo>
                          <a:lnTo>
                            <a:pt x="4245" y="3482"/>
                          </a:lnTo>
                          <a:lnTo>
                            <a:pt x="4251" y="3368"/>
                          </a:lnTo>
                          <a:close/>
                        </a:path>
                      </a:pathLst>
                    </a:custGeom>
                    <a:solidFill>
                      <a:schemeClr val="accent2"/>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grpSp>
                  <p:nvGrpSpPr>
                    <p:cNvPr id="1067" name="Group 12"/>
                    <p:cNvGrpSpPr>
                      <a:grpSpLocks/>
                    </p:cNvGrpSpPr>
                    <p:nvPr userDrawn="1"/>
                  </p:nvGrpSpPr>
                  <p:grpSpPr bwMode="auto">
                    <a:xfrm>
                      <a:off x="0" y="659"/>
                      <a:ext cx="4751" cy="3657"/>
                      <a:chOff x="0" y="659"/>
                      <a:chExt cx="4751" cy="3657"/>
                    </a:xfrm>
                  </p:grpSpPr>
                  <p:sp>
                    <p:nvSpPr>
                      <p:cNvPr id="1068" name="Freeform 13"/>
                      <p:cNvSpPr>
                        <a:spLocks/>
                      </p:cNvSpPr>
                      <p:nvPr userDrawn="1"/>
                    </p:nvSpPr>
                    <p:spPr bwMode="hidden">
                      <a:xfrm>
                        <a:off x="400" y="659"/>
                        <a:ext cx="4121" cy="3657"/>
                      </a:xfrm>
                      <a:custGeom>
                        <a:avLst/>
                        <a:gdLst>
                          <a:gd name="T0" fmla="*/ 163 w 4108"/>
                          <a:gd name="T1" fmla="*/ 186 h 3657"/>
                          <a:gd name="T2" fmla="*/ 444 w 4108"/>
                          <a:gd name="T3" fmla="*/ 54 h 3657"/>
                          <a:gd name="T4" fmla="*/ 775 w 4108"/>
                          <a:gd name="T5" fmla="*/ 6 h 3657"/>
                          <a:gd name="T6" fmla="*/ 1144 w 4108"/>
                          <a:gd name="T7" fmla="*/ 36 h 3657"/>
                          <a:gd name="T8" fmla="*/ 1547 w 4108"/>
                          <a:gd name="T9" fmla="*/ 144 h 3657"/>
                          <a:gd name="T10" fmla="*/ 1961 w 4108"/>
                          <a:gd name="T11" fmla="*/ 324 h 3657"/>
                          <a:gd name="T12" fmla="*/ 2383 w 4108"/>
                          <a:gd name="T13" fmla="*/ 570 h 3657"/>
                          <a:gd name="T14" fmla="*/ 2798 w 4108"/>
                          <a:gd name="T15" fmla="*/ 888 h 3657"/>
                          <a:gd name="T16" fmla="*/ 3123 w 4108"/>
                          <a:gd name="T17" fmla="*/ 1193 h 3657"/>
                          <a:gd name="T18" fmla="*/ 3358 w 4108"/>
                          <a:gd name="T19" fmla="*/ 1451 h 3657"/>
                          <a:gd name="T20" fmla="*/ 3562 w 4108"/>
                          <a:gd name="T21" fmla="*/ 1721 h 3657"/>
                          <a:gd name="T22" fmla="*/ 3743 w 4108"/>
                          <a:gd name="T23" fmla="*/ 1997 h 3657"/>
                          <a:gd name="T24" fmla="*/ 3887 w 4108"/>
                          <a:gd name="T25" fmla="*/ 2272 h 3657"/>
                          <a:gd name="T26" fmla="*/ 4002 w 4108"/>
                          <a:gd name="T27" fmla="*/ 2548 h 3657"/>
                          <a:gd name="T28" fmla="*/ 4086 w 4108"/>
                          <a:gd name="T29" fmla="*/ 2818 h 3657"/>
                          <a:gd name="T30" fmla="*/ 4128 w 4108"/>
                          <a:gd name="T31" fmla="*/ 3070 h 3657"/>
                          <a:gd name="T32" fmla="*/ 4128 w 4108"/>
                          <a:gd name="T33" fmla="*/ 3321 h 3657"/>
                          <a:gd name="T34" fmla="*/ 4086 w 4108"/>
                          <a:gd name="T35" fmla="*/ 3549 h 3657"/>
                          <a:gd name="T36" fmla="*/ 4056 w 4108"/>
                          <a:gd name="T37" fmla="*/ 3657 h 3657"/>
                          <a:gd name="T38" fmla="*/ 4116 w 4108"/>
                          <a:gd name="T39" fmla="*/ 3447 h 3657"/>
                          <a:gd name="T40" fmla="*/ 4134 w 4108"/>
                          <a:gd name="T41" fmla="*/ 3213 h 3657"/>
                          <a:gd name="T42" fmla="*/ 4128 w 4108"/>
                          <a:gd name="T43" fmla="*/ 3070 h 3657"/>
                          <a:gd name="T44" fmla="*/ 4086 w 4108"/>
                          <a:gd name="T45" fmla="*/ 2812 h 3657"/>
                          <a:gd name="T46" fmla="*/ 4008 w 4108"/>
                          <a:gd name="T47" fmla="*/ 2548 h 3657"/>
                          <a:gd name="T48" fmla="*/ 3893 w 4108"/>
                          <a:gd name="T49" fmla="*/ 2272 h 3657"/>
                          <a:gd name="T50" fmla="*/ 3749 w 4108"/>
                          <a:gd name="T51" fmla="*/ 1997 h 3657"/>
                          <a:gd name="T52" fmla="*/ 3568 w 4108"/>
                          <a:gd name="T53" fmla="*/ 1721 h 3657"/>
                          <a:gd name="T54" fmla="*/ 3364 w 4108"/>
                          <a:gd name="T55" fmla="*/ 1451 h 3657"/>
                          <a:gd name="T56" fmla="*/ 3129 w 4108"/>
                          <a:gd name="T57" fmla="*/ 1187 h 3657"/>
                          <a:gd name="T58" fmla="*/ 2810 w 4108"/>
                          <a:gd name="T59" fmla="*/ 888 h 3657"/>
                          <a:gd name="T60" fmla="*/ 2402 w 4108"/>
                          <a:gd name="T61" fmla="*/ 576 h 3657"/>
                          <a:gd name="T62" fmla="*/ 1979 w 4108"/>
                          <a:gd name="T63" fmla="*/ 330 h 3657"/>
                          <a:gd name="T64" fmla="*/ 1553 w 4108"/>
                          <a:gd name="T65" fmla="*/ 144 h 3657"/>
                          <a:gd name="T66" fmla="*/ 1138 w 4108"/>
                          <a:gd name="T67" fmla="*/ 30 h 3657"/>
                          <a:gd name="T68" fmla="*/ 757 w 4108"/>
                          <a:gd name="T69" fmla="*/ 0 h 3657"/>
                          <a:gd name="T70" fmla="*/ 433 w 4108"/>
                          <a:gd name="T71" fmla="*/ 54 h 3657"/>
                          <a:gd name="T72" fmla="*/ 163 w 4108"/>
                          <a:gd name="T73" fmla="*/ 186 h 3657"/>
                          <a:gd name="T74" fmla="*/ 24 w 4108"/>
                          <a:gd name="T75" fmla="*/ 306 h 3657"/>
                          <a:gd name="T76" fmla="*/ 0 w 4108"/>
                          <a:gd name="T77" fmla="*/ 336 h 3657"/>
                          <a:gd name="T78" fmla="*/ 48 w 4108"/>
                          <a:gd name="T79" fmla="*/ 282 h 36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108" h="3657">
                            <a:moveTo>
                              <a:pt x="48" y="282"/>
                            </a:moveTo>
                            <a:lnTo>
                              <a:pt x="161" y="186"/>
                            </a:lnTo>
                            <a:lnTo>
                              <a:pt x="293" y="108"/>
                            </a:lnTo>
                            <a:lnTo>
                              <a:pt x="442" y="54"/>
                            </a:lnTo>
                            <a:lnTo>
                              <a:pt x="598" y="18"/>
                            </a:lnTo>
                            <a:lnTo>
                              <a:pt x="771" y="6"/>
                            </a:lnTo>
                            <a:lnTo>
                              <a:pt x="951" y="12"/>
                            </a:lnTo>
                            <a:lnTo>
                              <a:pt x="1136" y="36"/>
                            </a:lnTo>
                            <a:lnTo>
                              <a:pt x="1333" y="84"/>
                            </a:lnTo>
                            <a:lnTo>
                              <a:pt x="1537" y="144"/>
                            </a:lnTo>
                            <a:lnTo>
                              <a:pt x="1740" y="222"/>
                            </a:lnTo>
                            <a:lnTo>
                              <a:pt x="1949" y="324"/>
                            </a:lnTo>
                            <a:lnTo>
                              <a:pt x="2158" y="438"/>
                            </a:lnTo>
                            <a:lnTo>
                              <a:pt x="2368" y="570"/>
                            </a:lnTo>
                            <a:lnTo>
                              <a:pt x="2577" y="720"/>
                            </a:lnTo>
                            <a:lnTo>
                              <a:pt x="2780" y="888"/>
                            </a:lnTo>
                            <a:lnTo>
                              <a:pt x="2978" y="1067"/>
                            </a:lnTo>
                            <a:lnTo>
                              <a:pt x="3103" y="1193"/>
                            </a:lnTo>
                            <a:lnTo>
                              <a:pt x="3223" y="1319"/>
                            </a:lnTo>
                            <a:lnTo>
                              <a:pt x="3336" y="1451"/>
                            </a:lnTo>
                            <a:lnTo>
                              <a:pt x="3444" y="1589"/>
                            </a:lnTo>
                            <a:lnTo>
                              <a:pt x="3540" y="1721"/>
                            </a:lnTo>
                            <a:lnTo>
                              <a:pt x="3635" y="1859"/>
                            </a:lnTo>
                            <a:lnTo>
                              <a:pt x="3719" y="1997"/>
                            </a:lnTo>
                            <a:lnTo>
                              <a:pt x="3797" y="2134"/>
                            </a:lnTo>
                            <a:lnTo>
                              <a:pt x="3863" y="2272"/>
                            </a:lnTo>
                            <a:lnTo>
                              <a:pt x="3928" y="2410"/>
                            </a:lnTo>
                            <a:lnTo>
                              <a:pt x="3976" y="2548"/>
                            </a:lnTo>
                            <a:lnTo>
                              <a:pt x="4024" y="2680"/>
                            </a:lnTo>
                            <a:lnTo>
                              <a:pt x="4060" y="2818"/>
                            </a:lnTo>
                            <a:lnTo>
                              <a:pt x="4084" y="2944"/>
                            </a:lnTo>
                            <a:lnTo>
                              <a:pt x="4102" y="3070"/>
                            </a:lnTo>
                            <a:lnTo>
                              <a:pt x="4108" y="3195"/>
                            </a:lnTo>
                            <a:lnTo>
                              <a:pt x="4102" y="3321"/>
                            </a:lnTo>
                            <a:lnTo>
                              <a:pt x="4090" y="3441"/>
                            </a:lnTo>
                            <a:lnTo>
                              <a:pt x="4060" y="3549"/>
                            </a:lnTo>
                            <a:lnTo>
                              <a:pt x="4024" y="3657"/>
                            </a:lnTo>
                            <a:lnTo>
                              <a:pt x="4030" y="3657"/>
                            </a:lnTo>
                            <a:lnTo>
                              <a:pt x="4066" y="3555"/>
                            </a:lnTo>
                            <a:lnTo>
                              <a:pt x="4090" y="3447"/>
                            </a:lnTo>
                            <a:lnTo>
                              <a:pt x="4102" y="3333"/>
                            </a:lnTo>
                            <a:lnTo>
                              <a:pt x="4108" y="3213"/>
                            </a:lnTo>
                            <a:lnTo>
                              <a:pt x="4108" y="3195"/>
                            </a:lnTo>
                            <a:lnTo>
                              <a:pt x="4102" y="3070"/>
                            </a:lnTo>
                            <a:lnTo>
                              <a:pt x="4084" y="2944"/>
                            </a:lnTo>
                            <a:lnTo>
                              <a:pt x="4060" y="2812"/>
                            </a:lnTo>
                            <a:lnTo>
                              <a:pt x="4024" y="2680"/>
                            </a:lnTo>
                            <a:lnTo>
                              <a:pt x="3982" y="2548"/>
                            </a:lnTo>
                            <a:lnTo>
                              <a:pt x="3928" y="2410"/>
                            </a:lnTo>
                            <a:lnTo>
                              <a:pt x="3869" y="2272"/>
                            </a:lnTo>
                            <a:lnTo>
                              <a:pt x="3803" y="2134"/>
                            </a:lnTo>
                            <a:lnTo>
                              <a:pt x="3725" y="1997"/>
                            </a:lnTo>
                            <a:lnTo>
                              <a:pt x="3641" y="1859"/>
                            </a:lnTo>
                            <a:lnTo>
                              <a:pt x="3546" y="1721"/>
                            </a:lnTo>
                            <a:lnTo>
                              <a:pt x="3450" y="1583"/>
                            </a:lnTo>
                            <a:lnTo>
                              <a:pt x="3342" y="1451"/>
                            </a:lnTo>
                            <a:lnTo>
                              <a:pt x="3229" y="1319"/>
                            </a:lnTo>
                            <a:lnTo>
                              <a:pt x="3109" y="1187"/>
                            </a:lnTo>
                            <a:lnTo>
                              <a:pt x="2984" y="1061"/>
                            </a:lnTo>
                            <a:lnTo>
                              <a:pt x="2792" y="888"/>
                            </a:lnTo>
                            <a:lnTo>
                              <a:pt x="2589" y="726"/>
                            </a:lnTo>
                            <a:lnTo>
                              <a:pt x="2386" y="576"/>
                            </a:lnTo>
                            <a:lnTo>
                              <a:pt x="2176" y="444"/>
                            </a:lnTo>
                            <a:lnTo>
                              <a:pt x="1967" y="330"/>
                            </a:lnTo>
                            <a:lnTo>
                              <a:pt x="1752" y="228"/>
                            </a:lnTo>
                            <a:lnTo>
                              <a:pt x="1543" y="144"/>
                            </a:lnTo>
                            <a:lnTo>
                              <a:pt x="1333" y="78"/>
                            </a:lnTo>
                            <a:lnTo>
                              <a:pt x="1130" y="30"/>
                            </a:lnTo>
                            <a:lnTo>
                              <a:pt x="939" y="6"/>
                            </a:lnTo>
                            <a:lnTo>
                              <a:pt x="753" y="0"/>
                            </a:lnTo>
                            <a:lnTo>
                              <a:pt x="586" y="18"/>
                            </a:lnTo>
                            <a:lnTo>
                              <a:pt x="431" y="54"/>
                            </a:lnTo>
                            <a:lnTo>
                              <a:pt x="287" y="108"/>
                            </a:lnTo>
                            <a:lnTo>
                              <a:pt x="161" y="186"/>
                            </a:lnTo>
                            <a:lnTo>
                              <a:pt x="48" y="282"/>
                            </a:lnTo>
                            <a:lnTo>
                              <a:pt x="24" y="306"/>
                            </a:lnTo>
                            <a:lnTo>
                              <a:pt x="0" y="330"/>
                            </a:lnTo>
                            <a:lnTo>
                              <a:pt x="0" y="336"/>
                            </a:lnTo>
                            <a:lnTo>
                              <a:pt x="24" y="312"/>
                            </a:lnTo>
                            <a:lnTo>
                              <a:pt x="48" y="282"/>
                            </a:lnTo>
                            <a:close/>
                          </a:path>
                        </a:pathLst>
                      </a:custGeom>
                      <a:solidFill>
                        <a:schemeClr val="accent2"/>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grpSp>
                    <p:nvGrpSpPr>
                      <p:cNvPr id="1069" name="Group 14"/>
                      <p:cNvGrpSpPr>
                        <a:grpSpLocks/>
                      </p:cNvGrpSpPr>
                      <p:nvPr userDrawn="1"/>
                    </p:nvGrpSpPr>
                    <p:grpSpPr bwMode="auto">
                      <a:xfrm>
                        <a:off x="0" y="808"/>
                        <a:ext cx="4751" cy="3508"/>
                        <a:chOff x="-400" y="808"/>
                        <a:chExt cx="4751" cy="3508"/>
                      </a:xfrm>
                    </p:grpSpPr>
                    <p:sp>
                      <p:nvSpPr>
                        <p:cNvPr id="1070" name="Line 15"/>
                        <p:cNvSpPr>
                          <a:spLocks noChangeShapeType="1"/>
                        </p:cNvSpPr>
                        <p:nvPr userDrawn="1"/>
                      </p:nvSpPr>
                      <p:spPr bwMode="hidden">
                        <a:xfrm rot="1678521" flipH="1" flipV="1">
                          <a:off x="876" y="809"/>
                          <a:ext cx="1242" cy="1910"/>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071" name="Line 16"/>
                        <p:cNvSpPr>
                          <a:spLocks noChangeShapeType="1"/>
                        </p:cNvSpPr>
                        <p:nvPr userDrawn="1"/>
                      </p:nvSpPr>
                      <p:spPr bwMode="hidden">
                        <a:xfrm rot="1678521" flipH="1" flipV="1">
                          <a:off x="-210" y="2117"/>
                          <a:ext cx="1921" cy="379"/>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072" name="Line 17"/>
                        <p:cNvSpPr>
                          <a:spLocks noChangeShapeType="1"/>
                        </p:cNvSpPr>
                        <p:nvPr userDrawn="1"/>
                      </p:nvSpPr>
                      <p:spPr bwMode="hidden">
                        <a:xfrm rot="1678521" flipH="1" flipV="1">
                          <a:off x="-257" y="1886"/>
                          <a:ext cx="2029" cy="591"/>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073" name="Line 18"/>
                        <p:cNvSpPr>
                          <a:spLocks noChangeShapeType="1"/>
                        </p:cNvSpPr>
                        <p:nvPr userDrawn="1"/>
                      </p:nvSpPr>
                      <p:spPr bwMode="hidden">
                        <a:xfrm rot="1678521" flipH="1" flipV="1">
                          <a:off x="-327" y="1599"/>
                          <a:ext cx="2175" cy="852"/>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074" name="Line 19"/>
                        <p:cNvSpPr>
                          <a:spLocks noChangeShapeType="1"/>
                        </p:cNvSpPr>
                        <p:nvPr userDrawn="1"/>
                      </p:nvSpPr>
                      <p:spPr bwMode="hidden">
                        <a:xfrm rot="1678521" flipH="1" flipV="1">
                          <a:off x="-400" y="1259"/>
                          <a:ext cx="2334" cy="1165"/>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075" name="Line 20"/>
                        <p:cNvSpPr>
                          <a:spLocks noChangeShapeType="1"/>
                        </p:cNvSpPr>
                        <p:nvPr userDrawn="1"/>
                      </p:nvSpPr>
                      <p:spPr bwMode="hidden">
                        <a:xfrm rot="1678521" flipH="1" flipV="1">
                          <a:off x="179" y="872"/>
                          <a:ext cx="1891" cy="1681"/>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076" name="Line 21"/>
                        <p:cNvSpPr>
                          <a:spLocks noChangeShapeType="1"/>
                        </p:cNvSpPr>
                        <p:nvPr userDrawn="1"/>
                      </p:nvSpPr>
                      <p:spPr bwMode="hidden">
                        <a:xfrm rot="1678521" flipH="1" flipV="1">
                          <a:off x="-150" y="2329"/>
                          <a:ext cx="1806" cy="194"/>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077" name="Line 22"/>
                        <p:cNvSpPr>
                          <a:spLocks noChangeShapeType="1"/>
                        </p:cNvSpPr>
                        <p:nvPr userDrawn="1"/>
                      </p:nvSpPr>
                      <p:spPr bwMode="hidden">
                        <a:xfrm rot="1678521" flipH="1" flipV="1">
                          <a:off x="-109" y="2514"/>
                          <a:ext cx="1720" cy="30"/>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078" name="Line 23"/>
                        <p:cNvSpPr>
                          <a:spLocks noChangeShapeType="1"/>
                        </p:cNvSpPr>
                        <p:nvPr userDrawn="1"/>
                      </p:nvSpPr>
                      <p:spPr bwMode="hidden">
                        <a:xfrm rot="1678521" flipH="1">
                          <a:off x="545" y="2785"/>
                          <a:ext cx="849" cy="802"/>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079" name="Line 24"/>
                        <p:cNvSpPr>
                          <a:spLocks noChangeShapeType="1"/>
                        </p:cNvSpPr>
                        <p:nvPr userDrawn="1"/>
                      </p:nvSpPr>
                      <p:spPr bwMode="hidden">
                        <a:xfrm rot="1678521" flipH="1">
                          <a:off x="168" y="2669"/>
                          <a:ext cx="1295" cy="560"/>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080" name="Line 25"/>
                        <p:cNvSpPr>
                          <a:spLocks noChangeShapeType="1"/>
                        </p:cNvSpPr>
                        <p:nvPr userDrawn="1"/>
                      </p:nvSpPr>
                      <p:spPr bwMode="hidden">
                        <a:xfrm rot="1678521" flipH="1">
                          <a:off x="-34" y="2588"/>
                          <a:ext cx="1576" cy="245"/>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081" name="Line 26"/>
                        <p:cNvSpPr>
                          <a:spLocks noChangeShapeType="1"/>
                        </p:cNvSpPr>
                        <p:nvPr userDrawn="1"/>
                      </p:nvSpPr>
                      <p:spPr bwMode="hidden">
                        <a:xfrm rot="1678521" flipH="1">
                          <a:off x="1201" y="2985"/>
                          <a:ext cx="141" cy="1041"/>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082" name="Line 27"/>
                        <p:cNvSpPr>
                          <a:spLocks noChangeShapeType="1"/>
                        </p:cNvSpPr>
                        <p:nvPr userDrawn="1"/>
                      </p:nvSpPr>
                      <p:spPr bwMode="hidden">
                        <a:xfrm rot="1678521" flipH="1">
                          <a:off x="1292" y="3013"/>
                          <a:ext cx="47" cy="1058"/>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083" name="Line 28"/>
                        <p:cNvSpPr>
                          <a:spLocks noChangeShapeType="1"/>
                        </p:cNvSpPr>
                        <p:nvPr userDrawn="1"/>
                      </p:nvSpPr>
                      <p:spPr bwMode="hidden">
                        <a:xfrm rot="1678521">
                          <a:off x="1331" y="3034"/>
                          <a:ext cx="47" cy="1081"/>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084" name="Line 29"/>
                        <p:cNvSpPr>
                          <a:spLocks noChangeShapeType="1"/>
                        </p:cNvSpPr>
                        <p:nvPr userDrawn="1"/>
                      </p:nvSpPr>
                      <p:spPr bwMode="hidden">
                        <a:xfrm rot="1678521">
                          <a:off x="1325" y="3059"/>
                          <a:ext cx="145" cy="1101"/>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085" name="Line 30"/>
                        <p:cNvSpPr>
                          <a:spLocks noChangeShapeType="1"/>
                        </p:cNvSpPr>
                        <p:nvPr userDrawn="1"/>
                      </p:nvSpPr>
                      <p:spPr bwMode="hidden">
                        <a:xfrm rot="1678521">
                          <a:off x="1320" y="3090"/>
                          <a:ext cx="255" cy="1124"/>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086" name="Line 31"/>
                        <p:cNvSpPr>
                          <a:spLocks noChangeShapeType="1"/>
                        </p:cNvSpPr>
                        <p:nvPr userDrawn="1"/>
                      </p:nvSpPr>
                      <p:spPr bwMode="hidden">
                        <a:xfrm rot="1678521">
                          <a:off x="1314" y="3117"/>
                          <a:ext cx="365" cy="1143"/>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087" name="Line 32"/>
                        <p:cNvSpPr>
                          <a:spLocks noChangeShapeType="1"/>
                        </p:cNvSpPr>
                        <p:nvPr userDrawn="1"/>
                      </p:nvSpPr>
                      <p:spPr bwMode="hidden">
                        <a:xfrm rot="1678521">
                          <a:off x="1337" y="3181"/>
                          <a:ext cx="567" cy="1073"/>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088" name="Line 33"/>
                        <p:cNvSpPr>
                          <a:spLocks noChangeShapeType="1"/>
                        </p:cNvSpPr>
                        <p:nvPr userDrawn="1"/>
                      </p:nvSpPr>
                      <p:spPr bwMode="hidden">
                        <a:xfrm rot="1678521">
                          <a:off x="1354" y="3209"/>
                          <a:ext cx="663" cy="1019"/>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089" name="Line 34"/>
                        <p:cNvSpPr>
                          <a:spLocks noChangeShapeType="1"/>
                        </p:cNvSpPr>
                        <p:nvPr userDrawn="1"/>
                      </p:nvSpPr>
                      <p:spPr bwMode="hidden">
                        <a:xfrm rot="1678521">
                          <a:off x="1375" y="3238"/>
                          <a:ext cx="745" cy="957"/>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090" name="Line 35"/>
                        <p:cNvSpPr>
                          <a:spLocks noChangeShapeType="1"/>
                        </p:cNvSpPr>
                        <p:nvPr userDrawn="1"/>
                      </p:nvSpPr>
                      <p:spPr bwMode="hidden">
                        <a:xfrm rot="1678521">
                          <a:off x="1393" y="3266"/>
                          <a:ext cx="849" cy="909"/>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091" name="Line 36"/>
                        <p:cNvSpPr>
                          <a:spLocks noChangeShapeType="1"/>
                        </p:cNvSpPr>
                        <p:nvPr userDrawn="1"/>
                      </p:nvSpPr>
                      <p:spPr bwMode="hidden">
                        <a:xfrm rot="1678521">
                          <a:off x="1412" y="3293"/>
                          <a:ext cx="950" cy="856"/>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092" name="Line 37"/>
                        <p:cNvSpPr>
                          <a:spLocks noChangeShapeType="1"/>
                        </p:cNvSpPr>
                        <p:nvPr userDrawn="1"/>
                      </p:nvSpPr>
                      <p:spPr bwMode="hidden">
                        <a:xfrm rot="1678521">
                          <a:off x="1429" y="3321"/>
                          <a:ext cx="1056" cy="788"/>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093" name="Line 38"/>
                        <p:cNvSpPr>
                          <a:spLocks noChangeShapeType="1"/>
                        </p:cNvSpPr>
                        <p:nvPr userDrawn="1"/>
                      </p:nvSpPr>
                      <p:spPr bwMode="hidden">
                        <a:xfrm rot="1678521">
                          <a:off x="1452" y="3356"/>
                          <a:ext cx="1173" cy="727"/>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094" name="Line 39"/>
                        <p:cNvSpPr>
                          <a:spLocks noChangeShapeType="1"/>
                        </p:cNvSpPr>
                        <p:nvPr userDrawn="1"/>
                      </p:nvSpPr>
                      <p:spPr bwMode="hidden">
                        <a:xfrm rot="1678521">
                          <a:off x="1469" y="3388"/>
                          <a:ext cx="1315" cy="665"/>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095" name="Line 40"/>
                        <p:cNvSpPr>
                          <a:spLocks noChangeShapeType="1"/>
                        </p:cNvSpPr>
                        <p:nvPr userDrawn="1"/>
                      </p:nvSpPr>
                      <p:spPr bwMode="hidden">
                        <a:xfrm rot="1678521">
                          <a:off x="1493" y="3426"/>
                          <a:ext cx="1469" cy="585"/>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096" name="Line 41"/>
                        <p:cNvSpPr>
                          <a:spLocks noChangeShapeType="1"/>
                        </p:cNvSpPr>
                        <p:nvPr userDrawn="1"/>
                      </p:nvSpPr>
                      <p:spPr bwMode="hidden">
                        <a:xfrm rot="1678521">
                          <a:off x="1511" y="3464"/>
                          <a:ext cx="1649" cy="495"/>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097" name="Line 42"/>
                        <p:cNvSpPr>
                          <a:spLocks noChangeShapeType="1"/>
                        </p:cNvSpPr>
                        <p:nvPr userDrawn="1"/>
                      </p:nvSpPr>
                      <p:spPr bwMode="hidden">
                        <a:xfrm rot="1678521">
                          <a:off x="1528" y="3518"/>
                          <a:ext cx="1885" cy="380"/>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098" name="Line 43"/>
                        <p:cNvSpPr>
                          <a:spLocks noChangeShapeType="1"/>
                        </p:cNvSpPr>
                        <p:nvPr userDrawn="1"/>
                      </p:nvSpPr>
                      <p:spPr bwMode="hidden">
                        <a:xfrm rot="1678521">
                          <a:off x="1552" y="3586"/>
                          <a:ext cx="2168" cy="240"/>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099" name="Line 44"/>
                        <p:cNvSpPr>
                          <a:spLocks noChangeShapeType="1"/>
                        </p:cNvSpPr>
                        <p:nvPr userDrawn="1"/>
                      </p:nvSpPr>
                      <p:spPr bwMode="hidden">
                        <a:xfrm rot="1678521">
                          <a:off x="1577" y="3670"/>
                          <a:ext cx="2528" cy="60"/>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100" name="Line 45"/>
                        <p:cNvSpPr>
                          <a:spLocks noChangeShapeType="1"/>
                        </p:cNvSpPr>
                        <p:nvPr userDrawn="1"/>
                      </p:nvSpPr>
                      <p:spPr bwMode="hidden">
                        <a:xfrm rot="1678521" flipV="1">
                          <a:off x="1621" y="3545"/>
                          <a:ext cx="2730" cy="176"/>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101" name="Line 46"/>
                        <p:cNvSpPr>
                          <a:spLocks noChangeShapeType="1"/>
                        </p:cNvSpPr>
                        <p:nvPr userDrawn="1"/>
                      </p:nvSpPr>
                      <p:spPr bwMode="hidden">
                        <a:xfrm rot="1678521" flipV="1">
                          <a:off x="1682" y="3297"/>
                          <a:ext cx="2635" cy="404"/>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102" name="Line 47"/>
                        <p:cNvSpPr>
                          <a:spLocks noChangeShapeType="1"/>
                        </p:cNvSpPr>
                        <p:nvPr userDrawn="1"/>
                      </p:nvSpPr>
                      <p:spPr bwMode="hidden">
                        <a:xfrm rot="1678521" flipV="1">
                          <a:off x="1782" y="2845"/>
                          <a:ext cx="2370" cy="789"/>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103" name="Line 48"/>
                        <p:cNvSpPr>
                          <a:spLocks noChangeShapeType="1"/>
                        </p:cNvSpPr>
                        <p:nvPr userDrawn="1"/>
                      </p:nvSpPr>
                      <p:spPr bwMode="hidden">
                        <a:xfrm rot="1678521" flipV="1">
                          <a:off x="1960" y="1992"/>
                          <a:ext cx="1530" cy="1443"/>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104" name="Line 49"/>
                        <p:cNvSpPr>
                          <a:spLocks noChangeShapeType="1"/>
                        </p:cNvSpPr>
                        <p:nvPr userDrawn="1"/>
                      </p:nvSpPr>
                      <p:spPr bwMode="hidden">
                        <a:xfrm rot="1678521" flipV="1">
                          <a:off x="2014" y="1727"/>
                          <a:ext cx="1219" cy="1629"/>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105" name="Freeform 50"/>
                        <p:cNvSpPr>
                          <a:spLocks/>
                        </p:cNvSpPr>
                        <p:nvPr userDrawn="1"/>
                      </p:nvSpPr>
                      <p:spPr bwMode="hidden">
                        <a:xfrm>
                          <a:off x="0" y="2548"/>
                          <a:ext cx="1542" cy="1768"/>
                        </a:xfrm>
                        <a:custGeom>
                          <a:avLst/>
                          <a:gdLst>
                            <a:gd name="T0" fmla="*/ 915 w 1537"/>
                            <a:gd name="T1" fmla="*/ 1264 h 1768"/>
                            <a:gd name="T2" fmla="*/ 1064 w 1537"/>
                            <a:gd name="T3" fmla="*/ 1402 h 1768"/>
                            <a:gd name="T4" fmla="*/ 1222 w 1537"/>
                            <a:gd name="T5" fmla="*/ 1528 h 1768"/>
                            <a:gd name="T6" fmla="*/ 1377 w 1537"/>
                            <a:gd name="T7" fmla="*/ 1654 h 1768"/>
                            <a:gd name="T8" fmla="*/ 1541 w 1537"/>
                            <a:gd name="T9" fmla="*/ 1768 h 1768"/>
                            <a:gd name="T10" fmla="*/ 1547 w 1537"/>
                            <a:gd name="T11" fmla="*/ 1768 h 1768"/>
                            <a:gd name="T12" fmla="*/ 1383 w 1537"/>
                            <a:gd name="T13" fmla="*/ 1654 h 1768"/>
                            <a:gd name="T14" fmla="*/ 1228 w 1537"/>
                            <a:gd name="T15" fmla="*/ 1534 h 1768"/>
                            <a:gd name="T16" fmla="*/ 1070 w 1537"/>
                            <a:gd name="T17" fmla="*/ 1402 h 1768"/>
                            <a:gd name="T18" fmla="*/ 921 w 1537"/>
                            <a:gd name="T19" fmla="*/ 1258 h 1768"/>
                            <a:gd name="T20" fmla="*/ 769 w 1537"/>
                            <a:gd name="T21" fmla="*/ 1115 h 1768"/>
                            <a:gd name="T22" fmla="*/ 632 w 1537"/>
                            <a:gd name="T23" fmla="*/ 959 h 1768"/>
                            <a:gd name="T24" fmla="*/ 500 w 1537"/>
                            <a:gd name="T25" fmla="*/ 803 h 1768"/>
                            <a:gd name="T26" fmla="*/ 379 w 1537"/>
                            <a:gd name="T27" fmla="*/ 647 h 1768"/>
                            <a:gd name="T28" fmla="*/ 271 w 1537"/>
                            <a:gd name="T29" fmla="*/ 485 h 1768"/>
                            <a:gd name="T30" fmla="*/ 169 w 1537"/>
                            <a:gd name="T31" fmla="*/ 323 h 1768"/>
                            <a:gd name="T32" fmla="*/ 78 w 1537"/>
                            <a:gd name="T33" fmla="*/ 161 h 1768"/>
                            <a:gd name="T34" fmla="*/ 0 w 1537"/>
                            <a:gd name="T35" fmla="*/ 0 h 1768"/>
                            <a:gd name="T36" fmla="*/ 0 w 1537"/>
                            <a:gd name="T37" fmla="*/ 12 h 1768"/>
                            <a:gd name="T38" fmla="*/ 78 w 1537"/>
                            <a:gd name="T39" fmla="*/ 173 h 1768"/>
                            <a:gd name="T40" fmla="*/ 169 w 1537"/>
                            <a:gd name="T41" fmla="*/ 335 h 1768"/>
                            <a:gd name="T42" fmla="*/ 271 w 1537"/>
                            <a:gd name="T43" fmla="*/ 491 h 1768"/>
                            <a:gd name="T44" fmla="*/ 379 w 1537"/>
                            <a:gd name="T45" fmla="*/ 653 h 1768"/>
                            <a:gd name="T46" fmla="*/ 500 w 1537"/>
                            <a:gd name="T47" fmla="*/ 809 h 1768"/>
                            <a:gd name="T48" fmla="*/ 632 w 1537"/>
                            <a:gd name="T49" fmla="*/ 965 h 1768"/>
                            <a:gd name="T50" fmla="*/ 769 w 1537"/>
                            <a:gd name="T51" fmla="*/ 1121 h 1768"/>
                            <a:gd name="T52" fmla="*/ 915 w 1537"/>
                            <a:gd name="T53" fmla="*/ 1264 h 1768"/>
                            <a:gd name="T54" fmla="*/ 915 w 1537"/>
                            <a:gd name="T55" fmla="*/ 1264 h 17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537" h="1768">
                              <a:moveTo>
                                <a:pt x="909" y="1264"/>
                              </a:moveTo>
                              <a:lnTo>
                                <a:pt x="1058" y="1402"/>
                              </a:lnTo>
                              <a:lnTo>
                                <a:pt x="1214" y="1528"/>
                              </a:lnTo>
                              <a:lnTo>
                                <a:pt x="1369" y="1654"/>
                              </a:lnTo>
                              <a:lnTo>
                                <a:pt x="1531" y="1768"/>
                              </a:lnTo>
                              <a:lnTo>
                                <a:pt x="1537" y="1768"/>
                              </a:lnTo>
                              <a:lnTo>
                                <a:pt x="1375" y="1654"/>
                              </a:lnTo>
                              <a:lnTo>
                                <a:pt x="1220" y="1534"/>
                              </a:lnTo>
                              <a:lnTo>
                                <a:pt x="1064" y="1402"/>
                              </a:lnTo>
                              <a:lnTo>
                                <a:pt x="915" y="1258"/>
                              </a:lnTo>
                              <a:lnTo>
                                <a:pt x="765" y="1115"/>
                              </a:lnTo>
                              <a:lnTo>
                                <a:pt x="628" y="959"/>
                              </a:lnTo>
                              <a:lnTo>
                                <a:pt x="496" y="803"/>
                              </a:lnTo>
                              <a:lnTo>
                                <a:pt x="377" y="647"/>
                              </a:lnTo>
                              <a:lnTo>
                                <a:pt x="269" y="485"/>
                              </a:lnTo>
                              <a:lnTo>
                                <a:pt x="167" y="323"/>
                              </a:lnTo>
                              <a:lnTo>
                                <a:pt x="78" y="161"/>
                              </a:lnTo>
                              <a:lnTo>
                                <a:pt x="0" y="0"/>
                              </a:lnTo>
                              <a:lnTo>
                                <a:pt x="0" y="12"/>
                              </a:lnTo>
                              <a:lnTo>
                                <a:pt x="78" y="173"/>
                              </a:lnTo>
                              <a:lnTo>
                                <a:pt x="167" y="335"/>
                              </a:lnTo>
                              <a:lnTo>
                                <a:pt x="269" y="491"/>
                              </a:lnTo>
                              <a:lnTo>
                                <a:pt x="377" y="653"/>
                              </a:lnTo>
                              <a:lnTo>
                                <a:pt x="496" y="809"/>
                              </a:lnTo>
                              <a:lnTo>
                                <a:pt x="628" y="965"/>
                              </a:lnTo>
                              <a:lnTo>
                                <a:pt x="765" y="1121"/>
                              </a:lnTo>
                              <a:lnTo>
                                <a:pt x="909" y="1264"/>
                              </a:lnTo>
                              <a:close/>
                            </a:path>
                          </a:pathLst>
                        </a:custGeom>
                        <a:solidFill>
                          <a:schemeClr val="accent2"/>
                        </a:solidFill>
                        <a:ln w="9525">
                          <a:solidFill>
                            <a:schemeClr val="accent2"/>
                          </a:solidFill>
                          <a:round/>
                          <a:headEnd/>
                          <a:tailEnd/>
                        </a:ln>
                      </p:spPr>
                      <p:txBody>
                        <a:bodyPr/>
                        <a:lstStyle/>
                        <a:p>
                          <a:endParaRPr lang="en-US"/>
                        </a:p>
                      </p:txBody>
                    </p:sp>
                    <p:grpSp>
                      <p:nvGrpSpPr>
                        <p:cNvPr id="1106" name="Group 51"/>
                        <p:cNvGrpSpPr>
                          <a:grpSpLocks/>
                        </p:cNvGrpSpPr>
                        <p:nvPr userDrawn="1"/>
                      </p:nvGrpSpPr>
                      <p:grpSpPr bwMode="auto">
                        <a:xfrm>
                          <a:off x="0" y="1812"/>
                          <a:ext cx="3672" cy="2049"/>
                          <a:chOff x="5" y="1816"/>
                          <a:chExt cx="3672" cy="2049"/>
                        </a:xfrm>
                      </p:grpSpPr>
                      <p:sp>
                        <p:nvSpPr>
                          <p:cNvPr id="1143" name="Oval 52"/>
                          <p:cNvSpPr>
                            <a:spLocks noChangeArrowheads="1"/>
                          </p:cNvSpPr>
                          <p:nvPr userDrawn="1"/>
                        </p:nvSpPr>
                        <p:spPr bwMode="hidden">
                          <a:xfrm rot="-2819839">
                            <a:off x="1544" y="2872"/>
                            <a:ext cx="161" cy="280"/>
                          </a:xfrm>
                          <a:prstGeom prst="ellips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hlink"/>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1144" name="Oval 53"/>
                          <p:cNvSpPr>
                            <a:spLocks noChangeArrowheads="1"/>
                          </p:cNvSpPr>
                          <p:nvPr userDrawn="1"/>
                        </p:nvSpPr>
                        <p:spPr bwMode="hidden">
                          <a:xfrm rot="-2819839">
                            <a:off x="1490" y="2750"/>
                            <a:ext cx="281" cy="503"/>
                          </a:xfrm>
                          <a:prstGeom prst="ellips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hlink"/>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1145" name="Oval 54"/>
                          <p:cNvSpPr>
                            <a:spLocks noChangeArrowheads="1"/>
                          </p:cNvSpPr>
                          <p:nvPr userDrawn="1"/>
                        </p:nvSpPr>
                        <p:spPr bwMode="hidden">
                          <a:xfrm rot="-2819839">
                            <a:off x="1415" y="2563"/>
                            <a:ext cx="471" cy="813"/>
                          </a:xfrm>
                          <a:prstGeom prst="ellips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hlink"/>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1146" name="Oval 55"/>
                          <p:cNvSpPr>
                            <a:spLocks noChangeArrowheads="1"/>
                          </p:cNvSpPr>
                          <p:nvPr userDrawn="1"/>
                        </p:nvSpPr>
                        <p:spPr bwMode="hidden">
                          <a:xfrm rot="-2819839">
                            <a:off x="1357" y="2400"/>
                            <a:ext cx="623" cy="1129"/>
                          </a:xfrm>
                          <a:prstGeom prst="ellips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hlink"/>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1147" name="Oval 56"/>
                          <p:cNvSpPr>
                            <a:spLocks noChangeArrowheads="1"/>
                          </p:cNvSpPr>
                          <p:nvPr userDrawn="1"/>
                        </p:nvSpPr>
                        <p:spPr bwMode="hidden">
                          <a:xfrm rot="-2819839">
                            <a:off x="1295" y="2200"/>
                            <a:ext cx="786" cy="1467"/>
                          </a:xfrm>
                          <a:prstGeom prst="ellips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hlink"/>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1148" name="Oval 57"/>
                          <p:cNvSpPr>
                            <a:spLocks noChangeArrowheads="1"/>
                          </p:cNvSpPr>
                          <p:nvPr userDrawn="1"/>
                        </p:nvSpPr>
                        <p:spPr bwMode="hidden">
                          <a:xfrm rot="-2819839">
                            <a:off x="1238" y="2040"/>
                            <a:ext cx="972" cy="1779"/>
                          </a:xfrm>
                          <a:prstGeom prst="ellips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hlink"/>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1149" name="Oval 58"/>
                          <p:cNvSpPr>
                            <a:spLocks noChangeArrowheads="1"/>
                          </p:cNvSpPr>
                          <p:nvPr userDrawn="1"/>
                        </p:nvSpPr>
                        <p:spPr bwMode="hidden">
                          <a:xfrm rot="-2819839">
                            <a:off x="1155" y="1868"/>
                            <a:ext cx="1167" cy="2094"/>
                          </a:xfrm>
                          <a:prstGeom prst="ellips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hlink"/>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1150" name="Oval 59"/>
                          <p:cNvSpPr>
                            <a:spLocks noChangeArrowheads="1"/>
                          </p:cNvSpPr>
                          <p:nvPr userDrawn="1"/>
                        </p:nvSpPr>
                        <p:spPr bwMode="hidden">
                          <a:xfrm rot="-2819839">
                            <a:off x="1085" y="1698"/>
                            <a:ext cx="1346" cy="2398"/>
                          </a:xfrm>
                          <a:prstGeom prst="ellips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hlink"/>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1151" name="Oval 60"/>
                          <p:cNvSpPr>
                            <a:spLocks noChangeArrowheads="1"/>
                          </p:cNvSpPr>
                          <p:nvPr userDrawn="1"/>
                        </p:nvSpPr>
                        <p:spPr bwMode="hidden">
                          <a:xfrm rot="-2819839">
                            <a:off x="998" y="1539"/>
                            <a:ext cx="1563" cy="2696"/>
                          </a:xfrm>
                          <a:prstGeom prst="ellips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hlink"/>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1152" name="Oval 61"/>
                          <p:cNvSpPr>
                            <a:spLocks noChangeArrowheads="1"/>
                          </p:cNvSpPr>
                          <p:nvPr userDrawn="1"/>
                        </p:nvSpPr>
                        <p:spPr bwMode="hidden">
                          <a:xfrm rot="-2819839">
                            <a:off x="933" y="1360"/>
                            <a:ext cx="1711" cy="3016"/>
                          </a:xfrm>
                          <a:prstGeom prst="ellips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hlink"/>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1153" name="Oval 62"/>
                          <p:cNvSpPr>
                            <a:spLocks noChangeArrowheads="1"/>
                          </p:cNvSpPr>
                          <p:nvPr userDrawn="1"/>
                        </p:nvSpPr>
                        <p:spPr bwMode="hidden">
                          <a:xfrm rot="-2865139">
                            <a:off x="877" y="1187"/>
                            <a:ext cx="1880" cy="3345"/>
                          </a:xfrm>
                          <a:prstGeom prst="ellips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hlink"/>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1154" name="Oval 63"/>
                          <p:cNvSpPr>
                            <a:spLocks noChangeArrowheads="1"/>
                          </p:cNvSpPr>
                          <p:nvPr userDrawn="1"/>
                        </p:nvSpPr>
                        <p:spPr bwMode="hidden">
                          <a:xfrm rot="-2780025">
                            <a:off x="816" y="1005"/>
                            <a:ext cx="2049" cy="3672"/>
                          </a:xfrm>
                          <a:prstGeom prst="ellips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hlink"/>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grpSp>
                    <p:sp>
                      <p:nvSpPr>
                        <p:cNvPr id="1107" name="Line 64"/>
                        <p:cNvSpPr>
                          <a:spLocks noChangeShapeType="1"/>
                        </p:cNvSpPr>
                        <p:nvPr userDrawn="1"/>
                      </p:nvSpPr>
                      <p:spPr bwMode="hidden">
                        <a:xfrm flipV="1">
                          <a:off x="1656" y="1164"/>
                          <a:ext cx="831" cy="1770"/>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108" name="Line 65"/>
                        <p:cNvSpPr>
                          <a:spLocks noChangeShapeType="1"/>
                        </p:cNvSpPr>
                        <p:nvPr userDrawn="1"/>
                      </p:nvSpPr>
                      <p:spPr bwMode="hidden">
                        <a:xfrm rot="615780" flipV="1">
                          <a:off x="1811" y="1299"/>
                          <a:ext cx="819" cy="1726"/>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109" name="Line 66"/>
                        <p:cNvSpPr>
                          <a:spLocks noChangeShapeType="1"/>
                        </p:cNvSpPr>
                        <p:nvPr userDrawn="1"/>
                      </p:nvSpPr>
                      <p:spPr bwMode="hidden">
                        <a:xfrm rot="1139441" flipV="1">
                          <a:off x="1963" y="1148"/>
                          <a:ext cx="383" cy="1895"/>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110" name="Line 67"/>
                        <p:cNvSpPr>
                          <a:spLocks noChangeShapeType="1"/>
                        </p:cNvSpPr>
                        <p:nvPr userDrawn="1"/>
                      </p:nvSpPr>
                      <p:spPr bwMode="hidden">
                        <a:xfrm rot="1061104" flipV="1">
                          <a:off x="1921" y="1332"/>
                          <a:ext cx="744" cy="1766"/>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111" name="Line 68"/>
                        <p:cNvSpPr>
                          <a:spLocks noChangeShapeType="1"/>
                        </p:cNvSpPr>
                        <p:nvPr userDrawn="1"/>
                      </p:nvSpPr>
                      <p:spPr bwMode="hidden">
                        <a:xfrm rot="2202167" flipV="1">
                          <a:off x="2217" y="1314"/>
                          <a:ext cx="311" cy="1917"/>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112" name="Line 69"/>
                        <p:cNvSpPr>
                          <a:spLocks noChangeShapeType="1"/>
                        </p:cNvSpPr>
                        <p:nvPr userDrawn="1"/>
                      </p:nvSpPr>
                      <p:spPr bwMode="hidden">
                        <a:xfrm rot="1678521" flipV="1">
                          <a:off x="2039" y="1549"/>
                          <a:ext cx="895" cy="1722"/>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113" name="Line 70"/>
                        <p:cNvSpPr>
                          <a:spLocks noChangeShapeType="1"/>
                        </p:cNvSpPr>
                        <p:nvPr userDrawn="1"/>
                      </p:nvSpPr>
                      <p:spPr bwMode="hidden">
                        <a:xfrm rot="1678521" flipV="1">
                          <a:off x="2024" y="1649"/>
                          <a:ext cx="1049" cy="1661"/>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114" name="Line 71"/>
                        <p:cNvSpPr>
                          <a:spLocks noChangeShapeType="1"/>
                        </p:cNvSpPr>
                        <p:nvPr userDrawn="1"/>
                      </p:nvSpPr>
                      <p:spPr bwMode="hidden">
                        <a:xfrm rot="1678521" flipV="1">
                          <a:off x="1985" y="1876"/>
                          <a:ext cx="1357" cy="1516"/>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115" name="Line 72"/>
                        <p:cNvSpPr>
                          <a:spLocks noChangeShapeType="1"/>
                        </p:cNvSpPr>
                        <p:nvPr userDrawn="1"/>
                      </p:nvSpPr>
                      <p:spPr bwMode="hidden">
                        <a:xfrm rot="1678521" flipV="1">
                          <a:off x="1936" y="2115"/>
                          <a:ext cx="1686" cy="1356"/>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116" name="Line 73"/>
                        <p:cNvSpPr>
                          <a:spLocks noChangeShapeType="1"/>
                        </p:cNvSpPr>
                        <p:nvPr userDrawn="1"/>
                      </p:nvSpPr>
                      <p:spPr bwMode="hidden">
                        <a:xfrm rot="1678521" flipV="1">
                          <a:off x="1897" y="2287"/>
                          <a:ext cx="1880" cy="1225"/>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117" name="Line 74"/>
                        <p:cNvSpPr>
                          <a:spLocks noChangeShapeType="1"/>
                        </p:cNvSpPr>
                        <p:nvPr userDrawn="1"/>
                      </p:nvSpPr>
                      <p:spPr bwMode="hidden">
                        <a:xfrm rot="1678521" flipV="1">
                          <a:off x="1855" y="2458"/>
                          <a:ext cx="2060" cy="1096"/>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118" name="Line 75"/>
                        <p:cNvSpPr>
                          <a:spLocks noChangeShapeType="1"/>
                        </p:cNvSpPr>
                        <p:nvPr userDrawn="1"/>
                      </p:nvSpPr>
                      <p:spPr bwMode="hidden">
                        <a:xfrm rot="1678521" flipV="1">
                          <a:off x="1823" y="2640"/>
                          <a:ext cx="2224" cy="956"/>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119" name="Line 76"/>
                        <p:cNvSpPr>
                          <a:spLocks noChangeShapeType="1"/>
                        </p:cNvSpPr>
                        <p:nvPr userDrawn="1"/>
                      </p:nvSpPr>
                      <p:spPr bwMode="hidden">
                        <a:xfrm rot="1678521" flipV="1">
                          <a:off x="1737" y="3059"/>
                          <a:ext cx="2520" cy="614"/>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120" name="Line 77"/>
                        <p:cNvSpPr>
                          <a:spLocks noChangeShapeType="1"/>
                        </p:cNvSpPr>
                        <p:nvPr userDrawn="1"/>
                      </p:nvSpPr>
                      <p:spPr bwMode="hidden">
                        <a:xfrm rot="1678521">
                          <a:off x="1324" y="3150"/>
                          <a:ext cx="472" cy="1120"/>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121" name="Line 78"/>
                        <p:cNvSpPr>
                          <a:spLocks noChangeShapeType="1"/>
                        </p:cNvSpPr>
                        <p:nvPr userDrawn="1"/>
                      </p:nvSpPr>
                      <p:spPr bwMode="hidden">
                        <a:xfrm rot="1678521" flipH="1">
                          <a:off x="1121" y="2961"/>
                          <a:ext cx="220" cy="1012"/>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122" name="Line 79"/>
                        <p:cNvSpPr>
                          <a:spLocks noChangeShapeType="1"/>
                        </p:cNvSpPr>
                        <p:nvPr userDrawn="1"/>
                      </p:nvSpPr>
                      <p:spPr bwMode="hidden">
                        <a:xfrm rot="1678521" flipH="1">
                          <a:off x="1041" y="2935"/>
                          <a:ext cx="304" cy="990"/>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123" name="Line 80"/>
                        <p:cNvSpPr>
                          <a:spLocks noChangeShapeType="1"/>
                        </p:cNvSpPr>
                        <p:nvPr userDrawn="1"/>
                      </p:nvSpPr>
                      <p:spPr bwMode="hidden">
                        <a:xfrm rot="1678521" flipH="1">
                          <a:off x="957" y="2910"/>
                          <a:ext cx="394" cy="971"/>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124" name="Line 81"/>
                        <p:cNvSpPr>
                          <a:spLocks noChangeShapeType="1"/>
                        </p:cNvSpPr>
                        <p:nvPr userDrawn="1"/>
                      </p:nvSpPr>
                      <p:spPr bwMode="hidden">
                        <a:xfrm rot="1678521" flipH="1">
                          <a:off x="880" y="2885"/>
                          <a:ext cx="478" cy="943"/>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125" name="Line 82"/>
                        <p:cNvSpPr>
                          <a:spLocks noChangeShapeType="1"/>
                        </p:cNvSpPr>
                        <p:nvPr userDrawn="1"/>
                      </p:nvSpPr>
                      <p:spPr bwMode="hidden">
                        <a:xfrm rot="1678521" flipH="1">
                          <a:off x="801" y="2863"/>
                          <a:ext cx="561" cy="910"/>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126" name="Line 83"/>
                        <p:cNvSpPr>
                          <a:spLocks noChangeShapeType="1"/>
                        </p:cNvSpPr>
                        <p:nvPr userDrawn="1"/>
                      </p:nvSpPr>
                      <p:spPr bwMode="hidden">
                        <a:xfrm rot="1678521" flipH="1">
                          <a:off x="717" y="2836"/>
                          <a:ext cx="656" cy="878"/>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127" name="Line 84"/>
                        <p:cNvSpPr>
                          <a:spLocks noChangeShapeType="1"/>
                        </p:cNvSpPr>
                        <p:nvPr userDrawn="1"/>
                      </p:nvSpPr>
                      <p:spPr bwMode="hidden">
                        <a:xfrm rot="1678521" flipH="1">
                          <a:off x="631" y="2810"/>
                          <a:ext cx="752" cy="842"/>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128" name="Line 85"/>
                        <p:cNvSpPr>
                          <a:spLocks noChangeShapeType="1"/>
                        </p:cNvSpPr>
                        <p:nvPr userDrawn="1"/>
                      </p:nvSpPr>
                      <p:spPr bwMode="hidden">
                        <a:xfrm rot="1678521" flipH="1">
                          <a:off x="462" y="2758"/>
                          <a:ext cx="946" cy="751"/>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129" name="Line 86"/>
                        <p:cNvSpPr>
                          <a:spLocks noChangeShapeType="1"/>
                        </p:cNvSpPr>
                        <p:nvPr userDrawn="1"/>
                      </p:nvSpPr>
                      <p:spPr bwMode="hidden">
                        <a:xfrm rot="1678521" flipH="1">
                          <a:off x="365" y="2729"/>
                          <a:ext cx="1058" cy="696"/>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130" name="Line 87"/>
                        <p:cNvSpPr>
                          <a:spLocks noChangeShapeType="1"/>
                        </p:cNvSpPr>
                        <p:nvPr userDrawn="1"/>
                      </p:nvSpPr>
                      <p:spPr bwMode="hidden">
                        <a:xfrm rot="1678521" flipH="1">
                          <a:off x="265" y="2697"/>
                          <a:ext cx="1174" cy="636"/>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131" name="Line 88"/>
                        <p:cNvSpPr>
                          <a:spLocks noChangeShapeType="1"/>
                        </p:cNvSpPr>
                        <p:nvPr userDrawn="1"/>
                      </p:nvSpPr>
                      <p:spPr bwMode="hidden">
                        <a:xfrm rot="1678521" flipH="1">
                          <a:off x="55" y="2632"/>
                          <a:ext cx="1431" cy="481"/>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132" name="Line 89"/>
                        <p:cNvSpPr>
                          <a:spLocks noChangeShapeType="1"/>
                        </p:cNvSpPr>
                        <p:nvPr userDrawn="1"/>
                      </p:nvSpPr>
                      <p:spPr bwMode="hidden">
                        <a:xfrm rot="1678521" flipH="1">
                          <a:off x="-1" y="2607"/>
                          <a:ext cx="1513" cy="371"/>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133" name="Line 90"/>
                        <p:cNvSpPr>
                          <a:spLocks noChangeShapeType="1"/>
                        </p:cNvSpPr>
                        <p:nvPr userDrawn="1"/>
                      </p:nvSpPr>
                      <p:spPr bwMode="hidden">
                        <a:xfrm rot="1678521" flipH="1">
                          <a:off x="-72" y="2570"/>
                          <a:ext cx="1648" cy="107"/>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134" name="Line 91"/>
                        <p:cNvSpPr>
                          <a:spLocks noChangeShapeType="1"/>
                        </p:cNvSpPr>
                        <p:nvPr userDrawn="1"/>
                      </p:nvSpPr>
                      <p:spPr bwMode="hidden">
                        <a:xfrm rot="1678521" flipH="1" flipV="1">
                          <a:off x="-237" y="1095"/>
                          <a:ext cx="2219" cy="1364"/>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135" name="Line 92"/>
                        <p:cNvSpPr>
                          <a:spLocks noChangeShapeType="1"/>
                        </p:cNvSpPr>
                        <p:nvPr userDrawn="1"/>
                      </p:nvSpPr>
                      <p:spPr bwMode="hidden">
                        <a:xfrm rot="1678521" flipH="1" flipV="1">
                          <a:off x="-43" y="962"/>
                          <a:ext cx="2071" cy="1541"/>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136" name="Line 93"/>
                        <p:cNvSpPr>
                          <a:spLocks noChangeShapeType="1"/>
                        </p:cNvSpPr>
                        <p:nvPr userDrawn="1"/>
                      </p:nvSpPr>
                      <p:spPr bwMode="hidden">
                        <a:xfrm rot="1678521" flipH="1" flipV="1">
                          <a:off x="418" y="826"/>
                          <a:ext cx="1672" cy="1780"/>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137" name="Line 94"/>
                        <p:cNvSpPr>
                          <a:spLocks noChangeShapeType="1"/>
                        </p:cNvSpPr>
                        <p:nvPr userDrawn="1"/>
                      </p:nvSpPr>
                      <p:spPr bwMode="hidden">
                        <a:xfrm rot="1678521" flipH="1" flipV="1">
                          <a:off x="634" y="808"/>
                          <a:ext cx="1473" cy="1852"/>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138" name="Line 95"/>
                        <p:cNvSpPr>
                          <a:spLocks noChangeShapeType="1"/>
                        </p:cNvSpPr>
                        <p:nvPr userDrawn="1"/>
                      </p:nvSpPr>
                      <p:spPr bwMode="hidden">
                        <a:xfrm rot="1678521" flipH="1" flipV="1">
                          <a:off x="1094" y="827"/>
                          <a:ext cx="1030" cy="1945"/>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139" name="Line 96"/>
                        <p:cNvSpPr>
                          <a:spLocks noChangeShapeType="1"/>
                        </p:cNvSpPr>
                        <p:nvPr userDrawn="1"/>
                      </p:nvSpPr>
                      <p:spPr bwMode="hidden">
                        <a:xfrm rot="1678521" flipH="1" flipV="1">
                          <a:off x="1302" y="857"/>
                          <a:ext cx="829" cy="1970"/>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140" name="Line 97"/>
                        <p:cNvSpPr>
                          <a:spLocks noChangeShapeType="1"/>
                        </p:cNvSpPr>
                        <p:nvPr userDrawn="1"/>
                      </p:nvSpPr>
                      <p:spPr bwMode="hidden">
                        <a:xfrm rot="1678521" flipH="1" flipV="1">
                          <a:off x="1496" y="901"/>
                          <a:ext cx="633" cy="1978"/>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141" name="Line 98"/>
                        <p:cNvSpPr>
                          <a:spLocks noChangeShapeType="1"/>
                        </p:cNvSpPr>
                        <p:nvPr userDrawn="1"/>
                      </p:nvSpPr>
                      <p:spPr bwMode="hidden">
                        <a:xfrm rot="1678521" flipH="1" flipV="1">
                          <a:off x="1679" y="952"/>
                          <a:ext cx="447" cy="1978"/>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142" name="Line 99"/>
                        <p:cNvSpPr>
                          <a:spLocks noChangeShapeType="1"/>
                        </p:cNvSpPr>
                        <p:nvPr userDrawn="1"/>
                      </p:nvSpPr>
                      <p:spPr bwMode="hidden">
                        <a:xfrm rot="1678521" flipH="1" flipV="1">
                          <a:off x="1859" y="1013"/>
                          <a:ext cx="261" cy="1962"/>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grpSp>
                </p:grpSp>
              </p:grpSp>
            </p:grpSp>
          </p:grpSp>
          <p:grpSp>
            <p:nvGrpSpPr>
              <p:cNvPr id="1047" name="Group 100"/>
              <p:cNvGrpSpPr>
                <a:grpSpLocks/>
              </p:cNvGrpSpPr>
              <p:nvPr userDrawn="1"/>
            </p:nvGrpSpPr>
            <p:grpSpPr bwMode="auto">
              <a:xfrm>
                <a:off x="402" y="1454"/>
                <a:ext cx="2787" cy="2866"/>
                <a:chOff x="2" y="1454"/>
                <a:chExt cx="2787" cy="2866"/>
              </a:xfrm>
            </p:grpSpPr>
            <p:sp>
              <p:nvSpPr>
                <p:cNvPr id="1048" name="Line 101"/>
                <p:cNvSpPr>
                  <a:spLocks noChangeShapeType="1"/>
                </p:cNvSpPr>
                <p:nvPr userDrawn="1"/>
              </p:nvSpPr>
              <p:spPr bwMode="hidden">
                <a:xfrm rot="1678521" flipV="1">
                  <a:off x="2057" y="1454"/>
                  <a:ext cx="732" cy="1778"/>
                </a:xfrm>
                <a:prstGeom prst="line">
                  <a:avLst/>
                </a:prstGeom>
                <a:noFill/>
                <a:ln w="9525">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049" name="Line 102"/>
                <p:cNvSpPr>
                  <a:spLocks noChangeShapeType="1"/>
                </p:cNvSpPr>
                <p:nvPr userDrawn="1"/>
              </p:nvSpPr>
              <p:spPr bwMode="hidden">
                <a:xfrm flipH="1" flipV="1">
                  <a:off x="870" y="3854"/>
                  <a:ext cx="223" cy="463"/>
                </a:xfrm>
                <a:prstGeom prst="line">
                  <a:avLst/>
                </a:prstGeom>
                <a:noFill/>
                <a:ln w="19050">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grpSp>
              <p:nvGrpSpPr>
                <p:cNvPr id="1050" name="Group 103"/>
                <p:cNvGrpSpPr>
                  <a:grpSpLocks/>
                </p:cNvGrpSpPr>
                <p:nvPr userDrawn="1"/>
              </p:nvGrpSpPr>
              <p:grpSpPr bwMode="auto">
                <a:xfrm>
                  <a:off x="2" y="2738"/>
                  <a:ext cx="1317" cy="1582"/>
                  <a:chOff x="2" y="2738"/>
                  <a:chExt cx="1317" cy="1582"/>
                </a:xfrm>
              </p:grpSpPr>
              <p:sp>
                <p:nvSpPr>
                  <p:cNvPr id="1051" name="Line 104"/>
                  <p:cNvSpPr>
                    <a:spLocks noChangeShapeType="1"/>
                  </p:cNvSpPr>
                  <p:nvPr userDrawn="1"/>
                </p:nvSpPr>
                <p:spPr bwMode="hidden">
                  <a:xfrm flipH="1">
                    <a:off x="697" y="3855"/>
                    <a:ext cx="173" cy="187"/>
                  </a:xfrm>
                  <a:prstGeom prst="line">
                    <a:avLst/>
                  </a:prstGeom>
                  <a:noFill/>
                  <a:ln w="19050">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052" name="Freeform 105"/>
                  <p:cNvSpPr>
                    <a:spLocks/>
                  </p:cNvSpPr>
                  <p:nvPr userDrawn="1"/>
                </p:nvSpPr>
                <p:spPr bwMode="hidden">
                  <a:xfrm>
                    <a:off x="2" y="3218"/>
                    <a:ext cx="1006" cy="1102"/>
                  </a:xfrm>
                  <a:custGeom>
                    <a:avLst/>
                    <a:gdLst>
                      <a:gd name="T0" fmla="*/ 1006 w 1006"/>
                      <a:gd name="T1" fmla="*/ 1102 h 1102"/>
                      <a:gd name="T2" fmla="*/ 696 w 1006"/>
                      <a:gd name="T3" fmla="*/ 823 h 1102"/>
                      <a:gd name="T4" fmla="*/ 333 w 1006"/>
                      <a:gd name="T5" fmla="*/ 447 h 1102"/>
                      <a:gd name="T6" fmla="*/ 51 w 1006"/>
                      <a:gd name="T7" fmla="*/ 76 h 1102"/>
                      <a:gd name="T8" fmla="*/ 0 w 1006"/>
                      <a:gd name="T9" fmla="*/ 0 h 1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6" h="1102">
                        <a:moveTo>
                          <a:pt x="1006" y="1102"/>
                        </a:moveTo>
                        <a:lnTo>
                          <a:pt x="696" y="823"/>
                        </a:lnTo>
                        <a:lnTo>
                          <a:pt x="333" y="447"/>
                        </a:lnTo>
                        <a:lnTo>
                          <a:pt x="51" y="76"/>
                        </a:lnTo>
                        <a:lnTo>
                          <a:pt x="0" y="0"/>
                        </a:lnTo>
                      </a:path>
                    </a:pathLst>
                  </a:custGeom>
                  <a:noFill/>
                  <a:ln w="19050" cmpd="sng">
                    <a:solidFill>
                      <a:schemeClr val="accent2"/>
                    </a:solidFill>
                    <a:round/>
                    <a:headEnd type="none" w="med" len="med"/>
                    <a:tailEnd type="none" w="med" len="me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053" name="Line 106"/>
                  <p:cNvSpPr>
                    <a:spLocks noChangeShapeType="1"/>
                  </p:cNvSpPr>
                  <p:nvPr userDrawn="1"/>
                </p:nvSpPr>
                <p:spPr bwMode="hidden">
                  <a:xfrm flipH="1">
                    <a:off x="1242" y="4231"/>
                    <a:ext cx="77" cy="88"/>
                  </a:xfrm>
                  <a:prstGeom prst="line">
                    <a:avLst/>
                  </a:prstGeom>
                  <a:noFill/>
                  <a:ln w="19050">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054" name="Line 107"/>
                  <p:cNvSpPr>
                    <a:spLocks noChangeShapeType="1"/>
                  </p:cNvSpPr>
                  <p:nvPr userDrawn="1"/>
                </p:nvSpPr>
                <p:spPr bwMode="hidden">
                  <a:xfrm flipH="1" flipV="1">
                    <a:off x="340" y="3668"/>
                    <a:ext cx="532" cy="185"/>
                  </a:xfrm>
                  <a:prstGeom prst="line">
                    <a:avLst/>
                  </a:prstGeom>
                  <a:noFill/>
                  <a:ln w="19050">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055" name="Line 108"/>
                  <p:cNvSpPr>
                    <a:spLocks noChangeShapeType="1"/>
                  </p:cNvSpPr>
                  <p:nvPr userDrawn="1"/>
                </p:nvSpPr>
                <p:spPr bwMode="hidden">
                  <a:xfrm flipH="1" flipV="1">
                    <a:off x="237" y="3101"/>
                    <a:ext cx="101" cy="567"/>
                  </a:xfrm>
                  <a:prstGeom prst="line">
                    <a:avLst/>
                  </a:prstGeom>
                  <a:noFill/>
                  <a:ln w="19050">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056" name="Line 109"/>
                  <p:cNvSpPr>
                    <a:spLocks noChangeShapeType="1"/>
                  </p:cNvSpPr>
                  <p:nvPr userDrawn="1"/>
                </p:nvSpPr>
                <p:spPr bwMode="hidden">
                  <a:xfrm flipH="1" flipV="1">
                    <a:off x="2" y="3009"/>
                    <a:ext cx="235" cy="92"/>
                  </a:xfrm>
                  <a:prstGeom prst="line">
                    <a:avLst/>
                  </a:prstGeom>
                  <a:noFill/>
                  <a:ln w="19050">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057" name="Line 110"/>
                  <p:cNvSpPr>
                    <a:spLocks noChangeShapeType="1"/>
                  </p:cNvSpPr>
                  <p:nvPr userDrawn="1"/>
                </p:nvSpPr>
                <p:spPr bwMode="hidden">
                  <a:xfrm flipV="1">
                    <a:off x="54" y="3101"/>
                    <a:ext cx="182" cy="194"/>
                  </a:xfrm>
                  <a:prstGeom prst="line">
                    <a:avLst/>
                  </a:prstGeom>
                  <a:noFill/>
                  <a:ln w="19050">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058" name="Line 111"/>
                  <p:cNvSpPr>
                    <a:spLocks noChangeShapeType="1"/>
                  </p:cNvSpPr>
                  <p:nvPr userDrawn="1"/>
                </p:nvSpPr>
                <p:spPr bwMode="hidden">
                  <a:xfrm flipH="1">
                    <a:off x="336" y="3476"/>
                    <a:ext cx="176" cy="192"/>
                  </a:xfrm>
                  <a:prstGeom prst="line">
                    <a:avLst/>
                  </a:prstGeom>
                  <a:noFill/>
                  <a:ln w="19050">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059" name="Line 112"/>
                  <p:cNvSpPr>
                    <a:spLocks noChangeShapeType="1"/>
                  </p:cNvSpPr>
                  <p:nvPr userDrawn="1"/>
                </p:nvSpPr>
                <p:spPr bwMode="hidden">
                  <a:xfrm flipV="1">
                    <a:off x="3" y="2738"/>
                    <a:ext cx="14" cy="23"/>
                  </a:xfrm>
                  <a:prstGeom prst="line">
                    <a:avLst/>
                  </a:prstGeom>
                  <a:noFill/>
                  <a:ln w="19050">
                    <a:solidFill>
                      <a:schemeClr val="accent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grpSp>
          </p:grpSp>
        </p:grpSp>
        <p:grpSp>
          <p:nvGrpSpPr>
            <p:cNvPr id="1033" name="Group 113"/>
            <p:cNvGrpSpPr>
              <a:grpSpLocks/>
            </p:cNvGrpSpPr>
            <p:nvPr userDrawn="1"/>
          </p:nvGrpSpPr>
          <p:grpSpPr bwMode="auto">
            <a:xfrm>
              <a:off x="16" y="1326"/>
              <a:ext cx="3325" cy="2948"/>
              <a:chOff x="16" y="1326"/>
              <a:chExt cx="3325" cy="2948"/>
            </a:xfrm>
          </p:grpSpPr>
          <p:sp>
            <p:nvSpPr>
              <p:cNvPr id="1034" name="Freeform 114"/>
              <p:cNvSpPr>
                <a:spLocks/>
              </p:cNvSpPr>
              <p:nvPr/>
            </p:nvSpPr>
            <p:spPr bwMode="hidden">
              <a:xfrm>
                <a:off x="16" y="2656"/>
                <a:ext cx="1440" cy="1618"/>
              </a:xfrm>
              <a:custGeom>
                <a:avLst/>
                <a:gdLst>
                  <a:gd name="T0" fmla="*/ 879 w 1435"/>
                  <a:gd name="T1" fmla="*/ 1150 h 1618"/>
                  <a:gd name="T2" fmla="*/ 747 w 1435"/>
                  <a:gd name="T3" fmla="*/ 1019 h 1618"/>
                  <a:gd name="T4" fmla="*/ 614 w 1435"/>
                  <a:gd name="T5" fmla="*/ 875 h 1618"/>
                  <a:gd name="T6" fmla="*/ 494 w 1435"/>
                  <a:gd name="T7" fmla="*/ 737 h 1618"/>
                  <a:gd name="T8" fmla="*/ 379 w 1435"/>
                  <a:gd name="T9" fmla="*/ 593 h 1618"/>
                  <a:gd name="T10" fmla="*/ 277 w 1435"/>
                  <a:gd name="T11" fmla="*/ 443 h 1618"/>
                  <a:gd name="T12" fmla="*/ 175 w 1435"/>
                  <a:gd name="T13" fmla="*/ 299 h 1618"/>
                  <a:gd name="T14" fmla="*/ 84 w 1435"/>
                  <a:gd name="T15" fmla="*/ 149 h 1618"/>
                  <a:gd name="T16" fmla="*/ 0 w 1435"/>
                  <a:gd name="T17" fmla="*/ 0 h 1618"/>
                  <a:gd name="T18" fmla="*/ 0 w 1435"/>
                  <a:gd name="T19" fmla="*/ 11 h 1618"/>
                  <a:gd name="T20" fmla="*/ 84 w 1435"/>
                  <a:gd name="T21" fmla="*/ 155 h 1618"/>
                  <a:gd name="T22" fmla="*/ 175 w 1435"/>
                  <a:gd name="T23" fmla="*/ 305 h 1618"/>
                  <a:gd name="T24" fmla="*/ 271 w 1435"/>
                  <a:gd name="T25" fmla="*/ 449 h 1618"/>
                  <a:gd name="T26" fmla="*/ 379 w 1435"/>
                  <a:gd name="T27" fmla="*/ 593 h 1618"/>
                  <a:gd name="T28" fmla="*/ 494 w 1435"/>
                  <a:gd name="T29" fmla="*/ 737 h 1618"/>
                  <a:gd name="T30" fmla="*/ 614 w 1435"/>
                  <a:gd name="T31" fmla="*/ 881 h 1618"/>
                  <a:gd name="T32" fmla="*/ 741 w 1435"/>
                  <a:gd name="T33" fmla="*/ 1019 h 1618"/>
                  <a:gd name="T34" fmla="*/ 879 w 1435"/>
                  <a:gd name="T35" fmla="*/ 1150 h 1618"/>
                  <a:gd name="T36" fmla="*/ 1018 w 1435"/>
                  <a:gd name="T37" fmla="*/ 1276 h 1618"/>
                  <a:gd name="T38" fmla="*/ 1156 w 1435"/>
                  <a:gd name="T39" fmla="*/ 1396 h 1618"/>
                  <a:gd name="T40" fmla="*/ 1294 w 1435"/>
                  <a:gd name="T41" fmla="*/ 1510 h 1618"/>
                  <a:gd name="T42" fmla="*/ 1439 w 1435"/>
                  <a:gd name="T43" fmla="*/ 1618 h 1618"/>
                  <a:gd name="T44" fmla="*/ 1445 w 1435"/>
                  <a:gd name="T45" fmla="*/ 1618 h 1618"/>
                  <a:gd name="T46" fmla="*/ 1302 w 1435"/>
                  <a:gd name="T47" fmla="*/ 1510 h 1618"/>
                  <a:gd name="T48" fmla="*/ 1162 w 1435"/>
                  <a:gd name="T49" fmla="*/ 1396 h 1618"/>
                  <a:gd name="T50" fmla="*/ 1018 w 1435"/>
                  <a:gd name="T51" fmla="*/ 1276 h 1618"/>
                  <a:gd name="T52" fmla="*/ 879 w 1435"/>
                  <a:gd name="T53" fmla="*/ 1150 h 1618"/>
                  <a:gd name="T54" fmla="*/ 879 w 1435"/>
                  <a:gd name="T55" fmla="*/ 1150 h 16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35" h="1618">
                    <a:moveTo>
                      <a:pt x="873" y="1150"/>
                    </a:moveTo>
                    <a:lnTo>
                      <a:pt x="741" y="1019"/>
                    </a:lnTo>
                    <a:lnTo>
                      <a:pt x="610" y="875"/>
                    </a:lnTo>
                    <a:lnTo>
                      <a:pt x="490" y="737"/>
                    </a:lnTo>
                    <a:lnTo>
                      <a:pt x="377" y="593"/>
                    </a:lnTo>
                    <a:lnTo>
                      <a:pt x="275" y="443"/>
                    </a:lnTo>
                    <a:lnTo>
                      <a:pt x="173" y="299"/>
                    </a:lnTo>
                    <a:lnTo>
                      <a:pt x="84" y="149"/>
                    </a:lnTo>
                    <a:lnTo>
                      <a:pt x="0" y="0"/>
                    </a:lnTo>
                    <a:lnTo>
                      <a:pt x="0" y="11"/>
                    </a:lnTo>
                    <a:lnTo>
                      <a:pt x="84" y="155"/>
                    </a:lnTo>
                    <a:lnTo>
                      <a:pt x="173" y="305"/>
                    </a:lnTo>
                    <a:lnTo>
                      <a:pt x="269" y="449"/>
                    </a:lnTo>
                    <a:lnTo>
                      <a:pt x="377" y="593"/>
                    </a:lnTo>
                    <a:lnTo>
                      <a:pt x="490" y="737"/>
                    </a:lnTo>
                    <a:lnTo>
                      <a:pt x="610" y="881"/>
                    </a:lnTo>
                    <a:lnTo>
                      <a:pt x="735" y="1019"/>
                    </a:lnTo>
                    <a:lnTo>
                      <a:pt x="873" y="1150"/>
                    </a:lnTo>
                    <a:lnTo>
                      <a:pt x="1010" y="1276"/>
                    </a:lnTo>
                    <a:lnTo>
                      <a:pt x="1148" y="1396"/>
                    </a:lnTo>
                    <a:lnTo>
                      <a:pt x="1286" y="1510"/>
                    </a:lnTo>
                    <a:lnTo>
                      <a:pt x="1429" y="1618"/>
                    </a:lnTo>
                    <a:lnTo>
                      <a:pt x="1435" y="1618"/>
                    </a:lnTo>
                    <a:lnTo>
                      <a:pt x="1292" y="1510"/>
                    </a:lnTo>
                    <a:lnTo>
                      <a:pt x="1154" y="1396"/>
                    </a:lnTo>
                    <a:lnTo>
                      <a:pt x="1010" y="1276"/>
                    </a:lnTo>
                    <a:lnTo>
                      <a:pt x="873" y="1150"/>
                    </a:lnTo>
                    <a:close/>
                  </a:path>
                </a:pathLst>
              </a:custGeom>
              <a:solidFill>
                <a:schemeClr val="accent2"/>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035" name="Freeform 115"/>
              <p:cNvSpPr>
                <a:spLocks/>
              </p:cNvSpPr>
              <p:nvPr/>
            </p:nvSpPr>
            <p:spPr bwMode="hidden">
              <a:xfrm>
                <a:off x="16" y="2260"/>
                <a:ext cx="1673" cy="2014"/>
              </a:xfrm>
              <a:custGeom>
                <a:avLst/>
                <a:gdLst>
                  <a:gd name="T0" fmla="*/ 963 w 1668"/>
                  <a:gd name="T1" fmla="*/ 1463 h 2014"/>
                  <a:gd name="T2" fmla="*/ 793 w 1668"/>
                  <a:gd name="T3" fmla="*/ 1289 h 2014"/>
                  <a:gd name="T4" fmla="*/ 638 w 1668"/>
                  <a:gd name="T5" fmla="*/ 1115 h 2014"/>
                  <a:gd name="T6" fmla="*/ 492 w 1668"/>
                  <a:gd name="T7" fmla="*/ 929 h 2014"/>
                  <a:gd name="T8" fmla="*/ 367 w 1668"/>
                  <a:gd name="T9" fmla="*/ 743 h 2014"/>
                  <a:gd name="T10" fmla="*/ 253 w 1668"/>
                  <a:gd name="T11" fmla="*/ 557 h 2014"/>
                  <a:gd name="T12" fmla="*/ 149 w 1668"/>
                  <a:gd name="T13" fmla="*/ 372 h 2014"/>
                  <a:gd name="T14" fmla="*/ 66 w 1668"/>
                  <a:gd name="T15" fmla="*/ 186 h 2014"/>
                  <a:gd name="T16" fmla="*/ 0 w 1668"/>
                  <a:gd name="T17" fmla="*/ 0 h 2014"/>
                  <a:gd name="T18" fmla="*/ 0 w 1668"/>
                  <a:gd name="T19" fmla="*/ 12 h 2014"/>
                  <a:gd name="T20" fmla="*/ 66 w 1668"/>
                  <a:gd name="T21" fmla="*/ 198 h 2014"/>
                  <a:gd name="T22" fmla="*/ 149 w 1668"/>
                  <a:gd name="T23" fmla="*/ 384 h 2014"/>
                  <a:gd name="T24" fmla="*/ 253 w 1668"/>
                  <a:gd name="T25" fmla="*/ 569 h 2014"/>
                  <a:gd name="T26" fmla="*/ 367 w 1668"/>
                  <a:gd name="T27" fmla="*/ 755 h 2014"/>
                  <a:gd name="T28" fmla="*/ 492 w 1668"/>
                  <a:gd name="T29" fmla="*/ 935 h 2014"/>
                  <a:gd name="T30" fmla="*/ 638 w 1668"/>
                  <a:gd name="T31" fmla="*/ 1115 h 2014"/>
                  <a:gd name="T32" fmla="*/ 793 w 1668"/>
                  <a:gd name="T33" fmla="*/ 1295 h 2014"/>
                  <a:gd name="T34" fmla="*/ 963 w 1668"/>
                  <a:gd name="T35" fmla="*/ 1463 h 2014"/>
                  <a:gd name="T36" fmla="*/ 1136 w 1668"/>
                  <a:gd name="T37" fmla="*/ 1618 h 2014"/>
                  <a:gd name="T38" fmla="*/ 1311 w 1668"/>
                  <a:gd name="T39" fmla="*/ 1762 h 2014"/>
                  <a:gd name="T40" fmla="*/ 1491 w 1668"/>
                  <a:gd name="T41" fmla="*/ 1894 h 2014"/>
                  <a:gd name="T42" fmla="*/ 1672 w 1668"/>
                  <a:gd name="T43" fmla="*/ 2014 h 2014"/>
                  <a:gd name="T44" fmla="*/ 1678 w 1668"/>
                  <a:gd name="T45" fmla="*/ 2014 h 2014"/>
                  <a:gd name="T46" fmla="*/ 1491 w 1668"/>
                  <a:gd name="T47" fmla="*/ 1894 h 2014"/>
                  <a:gd name="T48" fmla="*/ 1311 w 1668"/>
                  <a:gd name="T49" fmla="*/ 1762 h 2014"/>
                  <a:gd name="T50" fmla="*/ 1136 w 1668"/>
                  <a:gd name="T51" fmla="*/ 1618 h 2014"/>
                  <a:gd name="T52" fmla="*/ 963 w 1668"/>
                  <a:gd name="T53" fmla="*/ 1463 h 2014"/>
                  <a:gd name="T54" fmla="*/ 963 w 1668"/>
                  <a:gd name="T55" fmla="*/ 1463 h 20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668" h="2014">
                    <a:moveTo>
                      <a:pt x="957" y="1463"/>
                    </a:moveTo>
                    <a:lnTo>
                      <a:pt x="789" y="1289"/>
                    </a:lnTo>
                    <a:lnTo>
                      <a:pt x="634" y="1115"/>
                    </a:lnTo>
                    <a:lnTo>
                      <a:pt x="490" y="929"/>
                    </a:lnTo>
                    <a:lnTo>
                      <a:pt x="365" y="743"/>
                    </a:lnTo>
                    <a:lnTo>
                      <a:pt x="251" y="557"/>
                    </a:lnTo>
                    <a:lnTo>
                      <a:pt x="149" y="372"/>
                    </a:lnTo>
                    <a:lnTo>
                      <a:pt x="66" y="186"/>
                    </a:lnTo>
                    <a:lnTo>
                      <a:pt x="0" y="0"/>
                    </a:lnTo>
                    <a:lnTo>
                      <a:pt x="0" y="12"/>
                    </a:lnTo>
                    <a:lnTo>
                      <a:pt x="66" y="198"/>
                    </a:lnTo>
                    <a:lnTo>
                      <a:pt x="149" y="384"/>
                    </a:lnTo>
                    <a:lnTo>
                      <a:pt x="251" y="569"/>
                    </a:lnTo>
                    <a:lnTo>
                      <a:pt x="365" y="755"/>
                    </a:lnTo>
                    <a:lnTo>
                      <a:pt x="490" y="935"/>
                    </a:lnTo>
                    <a:lnTo>
                      <a:pt x="634" y="1115"/>
                    </a:lnTo>
                    <a:lnTo>
                      <a:pt x="789" y="1295"/>
                    </a:lnTo>
                    <a:lnTo>
                      <a:pt x="957" y="1463"/>
                    </a:lnTo>
                    <a:lnTo>
                      <a:pt x="1130" y="1618"/>
                    </a:lnTo>
                    <a:lnTo>
                      <a:pt x="1303" y="1762"/>
                    </a:lnTo>
                    <a:lnTo>
                      <a:pt x="1483" y="1894"/>
                    </a:lnTo>
                    <a:lnTo>
                      <a:pt x="1662" y="2014"/>
                    </a:lnTo>
                    <a:lnTo>
                      <a:pt x="1668" y="2014"/>
                    </a:lnTo>
                    <a:lnTo>
                      <a:pt x="1483" y="1894"/>
                    </a:lnTo>
                    <a:lnTo>
                      <a:pt x="1303" y="1762"/>
                    </a:lnTo>
                    <a:lnTo>
                      <a:pt x="1130" y="1618"/>
                    </a:lnTo>
                    <a:lnTo>
                      <a:pt x="957" y="1463"/>
                    </a:lnTo>
                    <a:close/>
                  </a:path>
                </a:pathLst>
              </a:custGeom>
              <a:solidFill>
                <a:schemeClr val="accent2"/>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036" name="Rectangle 116"/>
              <p:cNvSpPr>
                <a:spLocks noChangeArrowheads="1"/>
              </p:cNvSpPr>
              <p:nvPr/>
            </p:nvSpPr>
            <p:spPr bwMode="hidden">
              <a:xfrm rot="-2488720">
                <a:off x="1988" y="1919"/>
                <a:ext cx="1353" cy="17"/>
              </a:xfrm>
              <a:prstGeom prst="rect">
                <a:avLst/>
              </a:prstGeom>
              <a:solidFill>
                <a:schemeClr val="accent2"/>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accent2"/>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1037" name="Rectangle 117"/>
              <p:cNvSpPr>
                <a:spLocks noChangeArrowheads="1"/>
              </p:cNvSpPr>
              <p:nvPr/>
            </p:nvSpPr>
            <p:spPr bwMode="hidden">
              <a:xfrm rot="-5087790">
                <a:off x="1964" y="2613"/>
                <a:ext cx="2217" cy="17"/>
              </a:xfrm>
              <a:prstGeom prst="rect">
                <a:avLst/>
              </a:prstGeom>
              <a:solidFill>
                <a:schemeClr val="accent2"/>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accent2"/>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1038" name="Rectangle 118"/>
              <p:cNvSpPr>
                <a:spLocks noChangeArrowheads="1"/>
              </p:cNvSpPr>
              <p:nvPr/>
            </p:nvSpPr>
            <p:spPr bwMode="hidden">
              <a:xfrm rot="-3417299">
                <a:off x="1019" y="2694"/>
                <a:ext cx="2678" cy="17"/>
              </a:xfrm>
              <a:prstGeom prst="rect">
                <a:avLst/>
              </a:prstGeom>
              <a:solidFill>
                <a:schemeClr val="accent2"/>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accent2"/>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1039" name="Rectangle 119"/>
              <p:cNvSpPr>
                <a:spLocks noChangeArrowheads="1"/>
              </p:cNvSpPr>
              <p:nvPr/>
            </p:nvSpPr>
            <p:spPr bwMode="hidden">
              <a:xfrm rot="-835848">
                <a:off x="688" y="1748"/>
                <a:ext cx="2390" cy="17"/>
              </a:xfrm>
              <a:prstGeom prst="rect">
                <a:avLst/>
              </a:prstGeom>
              <a:solidFill>
                <a:schemeClr val="accent2"/>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accent2"/>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grpSp>
            <p:nvGrpSpPr>
              <p:cNvPr id="1040" name="Group 120"/>
              <p:cNvGrpSpPr>
                <a:grpSpLocks noChangeAspect="1"/>
              </p:cNvGrpSpPr>
              <p:nvPr/>
            </p:nvGrpSpPr>
            <p:grpSpPr bwMode="auto">
              <a:xfrm>
                <a:off x="3046" y="1326"/>
                <a:ext cx="259" cy="299"/>
                <a:chOff x="3042" y="1265"/>
                <a:chExt cx="367" cy="424"/>
              </a:xfrm>
            </p:grpSpPr>
            <p:sp>
              <p:nvSpPr>
                <p:cNvPr id="70777" name="Oval 121"/>
                <p:cNvSpPr>
                  <a:spLocks noChangeAspect="1" noChangeArrowheads="1"/>
                </p:cNvSpPr>
                <p:nvPr userDrawn="1"/>
              </p:nvSpPr>
              <p:spPr bwMode="hidden">
                <a:xfrm rot="2828979">
                  <a:off x="2982" y="1467"/>
                  <a:ext cx="282" cy="162"/>
                </a:xfrm>
                <a:prstGeom prst="ellipse">
                  <a:avLst/>
                </a:prstGeom>
                <a:gradFill rotWithShape="0">
                  <a:gsLst>
                    <a:gs pos="0">
                      <a:schemeClr val="accent2"/>
                    </a:gs>
                    <a:gs pos="100000">
                      <a:schemeClr val="accent2">
                        <a:gamma/>
                        <a:tint val="84706"/>
                        <a:invGamma/>
                      </a:schemeClr>
                    </a:gs>
                  </a:gsLst>
                  <a:lin ang="5400000" scaled="1"/>
                </a:gra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defRPr/>
                  </a:pPr>
                  <a:endParaRPr lang="en-US"/>
                </a:p>
              </p:txBody>
            </p:sp>
            <p:sp>
              <p:nvSpPr>
                <p:cNvPr id="70778" name="Freeform 122"/>
                <p:cNvSpPr>
                  <a:spLocks noChangeAspect="1"/>
                </p:cNvSpPr>
                <p:nvPr userDrawn="1"/>
              </p:nvSpPr>
              <p:spPr bwMode="hidden">
                <a:xfrm>
                  <a:off x="3070" y="1374"/>
                  <a:ext cx="227" cy="221"/>
                </a:xfrm>
                <a:custGeom>
                  <a:avLst/>
                  <a:gdLst>
                    <a:gd name="T0" fmla="*/ 227 w 227"/>
                    <a:gd name="T1" fmla="*/ 134 h 222"/>
                    <a:gd name="T2" fmla="*/ 203 w 227"/>
                    <a:gd name="T3" fmla="*/ 144 h 222"/>
                    <a:gd name="T4" fmla="*/ 179 w 227"/>
                    <a:gd name="T5" fmla="*/ 138 h 222"/>
                    <a:gd name="T6" fmla="*/ 149 w 227"/>
                    <a:gd name="T7" fmla="*/ 126 h 222"/>
                    <a:gd name="T8" fmla="*/ 126 w 227"/>
                    <a:gd name="T9" fmla="*/ 102 h 222"/>
                    <a:gd name="T10" fmla="*/ 102 w 227"/>
                    <a:gd name="T11" fmla="*/ 72 h 222"/>
                    <a:gd name="T12" fmla="*/ 84 w 227"/>
                    <a:gd name="T13" fmla="*/ 48 h 222"/>
                    <a:gd name="T14" fmla="*/ 78 w 227"/>
                    <a:gd name="T15" fmla="*/ 24 h 222"/>
                    <a:gd name="T16" fmla="*/ 84 w 227"/>
                    <a:gd name="T17" fmla="*/ 0 h 222"/>
                    <a:gd name="T18" fmla="*/ 84 w 227"/>
                    <a:gd name="T19" fmla="*/ 0 h 222"/>
                    <a:gd name="T20" fmla="*/ 78 w 227"/>
                    <a:gd name="T21" fmla="*/ 0 h 222"/>
                    <a:gd name="T22" fmla="*/ 18 w 227"/>
                    <a:gd name="T23" fmla="*/ 60 h 222"/>
                    <a:gd name="T24" fmla="*/ 0 w 227"/>
                    <a:gd name="T25" fmla="*/ 90 h 222"/>
                    <a:gd name="T26" fmla="*/ 0 w 227"/>
                    <a:gd name="T27" fmla="*/ 120 h 222"/>
                    <a:gd name="T28" fmla="*/ 12 w 227"/>
                    <a:gd name="T29" fmla="*/ 156 h 222"/>
                    <a:gd name="T30" fmla="*/ 36 w 227"/>
                    <a:gd name="T31" fmla="*/ 192 h 222"/>
                    <a:gd name="T32" fmla="*/ 66 w 227"/>
                    <a:gd name="T33" fmla="*/ 216 h 222"/>
                    <a:gd name="T34" fmla="*/ 96 w 227"/>
                    <a:gd name="T35" fmla="*/ 222 h 222"/>
                    <a:gd name="T36" fmla="*/ 126 w 227"/>
                    <a:gd name="T37" fmla="*/ 222 h 222"/>
                    <a:gd name="T38" fmla="*/ 155 w 227"/>
                    <a:gd name="T39" fmla="*/ 210 h 222"/>
                    <a:gd name="T40" fmla="*/ 227 w 227"/>
                    <a:gd name="T41" fmla="*/ 138 h 222"/>
                    <a:gd name="T42" fmla="*/ 227 w 227"/>
                    <a:gd name="T43" fmla="*/ 1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7" h="222">
                      <a:moveTo>
                        <a:pt x="227" y="134"/>
                      </a:moveTo>
                      <a:lnTo>
                        <a:pt x="203" y="144"/>
                      </a:lnTo>
                      <a:lnTo>
                        <a:pt x="179" y="138"/>
                      </a:lnTo>
                      <a:lnTo>
                        <a:pt x="149" y="126"/>
                      </a:lnTo>
                      <a:lnTo>
                        <a:pt x="126" y="102"/>
                      </a:lnTo>
                      <a:lnTo>
                        <a:pt x="102" y="72"/>
                      </a:lnTo>
                      <a:lnTo>
                        <a:pt x="84" y="48"/>
                      </a:lnTo>
                      <a:lnTo>
                        <a:pt x="78" y="24"/>
                      </a:lnTo>
                      <a:lnTo>
                        <a:pt x="84" y="0"/>
                      </a:lnTo>
                      <a:lnTo>
                        <a:pt x="84" y="0"/>
                      </a:lnTo>
                      <a:lnTo>
                        <a:pt x="78" y="0"/>
                      </a:lnTo>
                      <a:lnTo>
                        <a:pt x="18" y="60"/>
                      </a:lnTo>
                      <a:lnTo>
                        <a:pt x="0" y="90"/>
                      </a:lnTo>
                      <a:lnTo>
                        <a:pt x="0" y="120"/>
                      </a:lnTo>
                      <a:lnTo>
                        <a:pt x="12" y="156"/>
                      </a:lnTo>
                      <a:lnTo>
                        <a:pt x="36" y="192"/>
                      </a:lnTo>
                      <a:lnTo>
                        <a:pt x="66" y="216"/>
                      </a:lnTo>
                      <a:lnTo>
                        <a:pt x="96" y="222"/>
                      </a:lnTo>
                      <a:lnTo>
                        <a:pt x="126" y="222"/>
                      </a:lnTo>
                      <a:lnTo>
                        <a:pt x="155" y="210"/>
                      </a:lnTo>
                      <a:lnTo>
                        <a:pt x="227" y="138"/>
                      </a:lnTo>
                      <a:lnTo>
                        <a:pt x="227" y="134"/>
                      </a:lnTo>
                      <a:close/>
                    </a:path>
                  </a:pathLst>
                </a:custGeom>
                <a:gradFill rotWithShape="0">
                  <a:gsLst>
                    <a:gs pos="0">
                      <a:schemeClr val="accent2"/>
                    </a:gs>
                    <a:gs pos="100000">
                      <a:schemeClr val="accent2">
                        <a:gamma/>
                        <a:tint val="84706"/>
                        <a:invGamma/>
                      </a:schemeClr>
                    </a:gs>
                  </a:gsLst>
                  <a:lin ang="5400000" scaled="1"/>
                </a:gra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pPr>
                    <a:defRPr/>
                  </a:pPr>
                  <a:endParaRPr lang="en-US"/>
                </a:p>
              </p:txBody>
            </p:sp>
            <p:sp>
              <p:nvSpPr>
                <p:cNvPr id="70779" name="Freeform 123"/>
                <p:cNvSpPr>
                  <a:spLocks noChangeAspect="1"/>
                </p:cNvSpPr>
                <p:nvPr userDrawn="1"/>
              </p:nvSpPr>
              <p:spPr bwMode="hidden">
                <a:xfrm>
                  <a:off x="3144" y="1366"/>
                  <a:ext cx="163" cy="156"/>
                </a:xfrm>
                <a:custGeom>
                  <a:avLst/>
                  <a:gdLst>
                    <a:gd name="T0" fmla="*/ 221 w 233"/>
                    <a:gd name="T1" fmla="*/ 216 h 234"/>
                    <a:gd name="T2" fmla="*/ 192 w 233"/>
                    <a:gd name="T3" fmla="*/ 234 h 234"/>
                    <a:gd name="T4" fmla="*/ 150 w 233"/>
                    <a:gd name="T5" fmla="*/ 234 h 234"/>
                    <a:gd name="T6" fmla="*/ 102 w 233"/>
                    <a:gd name="T7" fmla="*/ 210 h 234"/>
                    <a:gd name="T8" fmla="*/ 54 w 233"/>
                    <a:gd name="T9" fmla="*/ 174 h 234"/>
                    <a:gd name="T10" fmla="*/ 24 w 233"/>
                    <a:gd name="T11" fmla="*/ 132 h 234"/>
                    <a:gd name="T12" fmla="*/ 6 w 233"/>
                    <a:gd name="T13" fmla="*/ 84 h 234"/>
                    <a:gd name="T14" fmla="*/ 0 w 233"/>
                    <a:gd name="T15" fmla="*/ 42 h 234"/>
                    <a:gd name="T16" fmla="*/ 12 w 233"/>
                    <a:gd name="T17" fmla="*/ 12 h 234"/>
                    <a:gd name="T18" fmla="*/ 48 w 233"/>
                    <a:gd name="T19" fmla="*/ 0 h 234"/>
                    <a:gd name="T20" fmla="*/ 84 w 233"/>
                    <a:gd name="T21" fmla="*/ 0 h 234"/>
                    <a:gd name="T22" fmla="*/ 132 w 233"/>
                    <a:gd name="T23" fmla="*/ 18 h 234"/>
                    <a:gd name="T24" fmla="*/ 174 w 233"/>
                    <a:gd name="T25" fmla="*/ 54 h 234"/>
                    <a:gd name="T26" fmla="*/ 210 w 233"/>
                    <a:gd name="T27" fmla="*/ 102 h 234"/>
                    <a:gd name="T28" fmla="*/ 233 w 233"/>
                    <a:gd name="T29" fmla="*/ 144 h 234"/>
                    <a:gd name="T30" fmla="*/ 233 w 233"/>
                    <a:gd name="T31" fmla="*/ 186 h 234"/>
                    <a:gd name="T32" fmla="*/ 221 w 233"/>
                    <a:gd name="T33" fmla="*/ 216 h 234"/>
                    <a:gd name="T34" fmla="*/ 221 w 233"/>
                    <a:gd name="T35" fmla="*/ 21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Lst>
              </p:spPr>
              <p:txBody>
                <a:bodyPr/>
                <a:lstStyle/>
                <a:p>
                  <a:pPr>
                    <a:defRPr/>
                  </a:pPr>
                  <a:endParaRPr lang="en-US"/>
                </a:p>
              </p:txBody>
            </p:sp>
            <p:sp>
              <p:nvSpPr>
                <p:cNvPr id="70780" name="Freeform 124"/>
                <p:cNvSpPr>
                  <a:spLocks noChangeAspect="1"/>
                </p:cNvSpPr>
                <p:nvPr userDrawn="1"/>
              </p:nvSpPr>
              <p:spPr bwMode="hidden">
                <a:xfrm>
                  <a:off x="3202" y="1272"/>
                  <a:ext cx="203" cy="199"/>
                </a:xfrm>
                <a:custGeom>
                  <a:avLst/>
                  <a:gdLst>
                    <a:gd name="T0" fmla="*/ 179 w 203"/>
                    <a:gd name="T1" fmla="*/ 18 h 198"/>
                    <a:gd name="T2" fmla="*/ 197 w 203"/>
                    <a:gd name="T3" fmla="*/ 48 h 198"/>
                    <a:gd name="T4" fmla="*/ 203 w 203"/>
                    <a:gd name="T5" fmla="*/ 60 h 198"/>
                    <a:gd name="T6" fmla="*/ 197 w 203"/>
                    <a:gd name="T7" fmla="*/ 66 h 198"/>
                    <a:gd name="T8" fmla="*/ 65 w 203"/>
                    <a:gd name="T9" fmla="*/ 192 h 198"/>
                    <a:gd name="T10" fmla="*/ 59 w 203"/>
                    <a:gd name="T11" fmla="*/ 198 h 198"/>
                    <a:gd name="T12" fmla="*/ 47 w 203"/>
                    <a:gd name="T13" fmla="*/ 192 h 198"/>
                    <a:gd name="T14" fmla="*/ 17 w 203"/>
                    <a:gd name="T15" fmla="*/ 174 h 198"/>
                    <a:gd name="T16" fmla="*/ 0 w 203"/>
                    <a:gd name="T17" fmla="*/ 150 h 198"/>
                    <a:gd name="T18" fmla="*/ 0 w 203"/>
                    <a:gd name="T19" fmla="*/ 126 h 198"/>
                    <a:gd name="T20" fmla="*/ 131 w 203"/>
                    <a:gd name="T21" fmla="*/ 0 h 198"/>
                    <a:gd name="T22" fmla="*/ 155 w 203"/>
                    <a:gd name="T23" fmla="*/ 0 h 198"/>
                    <a:gd name="T24" fmla="*/ 179 w 203"/>
                    <a:gd name="T25" fmla="*/ 18 h 198"/>
                    <a:gd name="T26" fmla="*/ 179 w 203"/>
                    <a:gd name="T27" fmla="*/ 1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3" h="198">
                      <a:moveTo>
                        <a:pt x="179" y="18"/>
                      </a:moveTo>
                      <a:lnTo>
                        <a:pt x="197" y="48"/>
                      </a:lnTo>
                      <a:lnTo>
                        <a:pt x="203" y="60"/>
                      </a:lnTo>
                      <a:lnTo>
                        <a:pt x="197" y="66"/>
                      </a:lnTo>
                      <a:lnTo>
                        <a:pt x="65" y="192"/>
                      </a:lnTo>
                      <a:lnTo>
                        <a:pt x="59" y="198"/>
                      </a:lnTo>
                      <a:lnTo>
                        <a:pt x="47" y="192"/>
                      </a:lnTo>
                      <a:lnTo>
                        <a:pt x="17" y="174"/>
                      </a:lnTo>
                      <a:lnTo>
                        <a:pt x="0" y="150"/>
                      </a:lnTo>
                      <a:lnTo>
                        <a:pt x="0" y="126"/>
                      </a:lnTo>
                      <a:lnTo>
                        <a:pt x="131" y="0"/>
                      </a:lnTo>
                      <a:lnTo>
                        <a:pt x="155" y="0"/>
                      </a:lnTo>
                      <a:lnTo>
                        <a:pt x="179" y="18"/>
                      </a:lnTo>
                      <a:lnTo>
                        <a:pt x="179" y="18"/>
                      </a:lnTo>
                      <a:close/>
                    </a:path>
                  </a:pathLst>
                </a:custGeom>
                <a:gradFill rotWithShape="0">
                  <a:gsLst>
                    <a:gs pos="0">
                      <a:schemeClr val="accent2"/>
                    </a:gs>
                    <a:gs pos="100000">
                      <a:schemeClr val="accent2">
                        <a:gamma/>
                        <a:tint val="84706"/>
                        <a:invGamma/>
                      </a:schemeClr>
                    </a:gs>
                  </a:gsLst>
                  <a:lin ang="5400000" scaled="1"/>
                </a:gra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pPr>
                    <a:defRPr/>
                  </a:pPr>
                  <a:endParaRPr lang="en-US"/>
                </a:p>
              </p:txBody>
            </p:sp>
            <p:sp>
              <p:nvSpPr>
                <p:cNvPr id="70781" name="Freeform 125"/>
                <p:cNvSpPr>
                  <a:spLocks noChangeAspect="1"/>
                </p:cNvSpPr>
                <p:nvPr userDrawn="1"/>
              </p:nvSpPr>
              <p:spPr bwMode="hidden">
                <a:xfrm>
                  <a:off x="3330" y="1265"/>
                  <a:ext cx="79" cy="74"/>
                </a:xfrm>
                <a:custGeom>
                  <a:avLst/>
                  <a:gdLst>
                    <a:gd name="T0" fmla="*/ 221 w 233"/>
                    <a:gd name="T1" fmla="*/ 216 h 234"/>
                    <a:gd name="T2" fmla="*/ 192 w 233"/>
                    <a:gd name="T3" fmla="*/ 234 h 234"/>
                    <a:gd name="T4" fmla="*/ 150 w 233"/>
                    <a:gd name="T5" fmla="*/ 234 h 234"/>
                    <a:gd name="T6" fmla="*/ 102 w 233"/>
                    <a:gd name="T7" fmla="*/ 210 h 234"/>
                    <a:gd name="T8" fmla="*/ 54 w 233"/>
                    <a:gd name="T9" fmla="*/ 174 h 234"/>
                    <a:gd name="T10" fmla="*/ 24 w 233"/>
                    <a:gd name="T11" fmla="*/ 132 h 234"/>
                    <a:gd name="T12" fmla="*/ 6 w 233"/>
                    <a:gd name="T13" fmla="*/ 84 h 234"/>
                    <a:gd name="T14" fmla="*/ 0 w 233"/>
                    <a:gd name="T15" fmla="*/ 42 h 234"/>
                    <a:gd name="T16" fmla="*/ 12 w 233"/>
                    <a:gd name="T17" fmla="*/ 12 h 234"/>
                    <a:gd name="T18" fmla="*/ 48 w 233"/>
                    <a:gd name="T19" fmla="*/ 0 h 234"/>
                    <a:gd name="T20" fmla="*/ 84 w 233"/>
                    <a:gd name="T21" fmla="*/ 0 h 234"/>
                    <a:gd name="T22" fmla="*/ 132 w 233"/>
                    <a:gd name="T23" fmla="*/ 18 h 234"/>
                    <a:gd name="T24" fmla="*/ 174 w 233"/>
                    <a:gd name="T25" fmla="*/ 54 h 234"/>
                    <a:gd name="T26" fmla="*/ 210 w 233"/>
                    <a:gd name="T27" fmla="*/ 102 h 234"/>
                    <a:gd name="T28" fmla="*/ 233 w 233"/>
                    <a:gd name="T29" fmla="*/ 144 h 234"/>
                    <a:gd name="T30" fmla="*/ 233 w 233"/>
                    <a:gd name="T31" fmla="*/ 186 h 234"/>
                    <a:gd name="T32" fmla="*/ 221 w 233"/>
                    <a:gd name="T33" fmla="*/ 216 h 234"/>
                    <a:gd name="T34" fmla="*/ 221 w 233"/>
                    <a:gd name="T35" fmla="*/ 21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Lst>
              </p:spPr>
              <p:txBody>
                <a:bodyPr/>
                <a:lstStyle/>
                <a:p>
                  <a:pPr>
                    <a:defRPr/>
                  </a:pPr>
                  <a:endParaRPr lang="en-US"/>
                </a:p>
              </p:txBody>
            </p:sp>
          </p:grpSp>
        </p:grpSp>
      </p:grpSp>
      <p:sp>
        <p:nvSpPr>
          <p:cNvPr id="70782" name="Rectangle 126"/>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b="0">
                <a:effectLst>
                  <a:outerShdw blurRad="38100" dist="38100" dir="2700000" algn="tl">
                    <a:srgbClr val="000000"/>
                  </a:outerShdw>
                </a:effectLst>
              </a:defRPr>
            </a:lvl1pPr>
          </a:lstStyle>
          <a:p>
            <a:pPr>
              <a:defRPr/>
            </a:pPr>
            <a:fld id="{376922D4-1CA7-4713-A5B5-E6BB88E700B7}" type="datetimeFigureOut">
              <a:rPr lang="en-US"/>
              <a:pPr>
                <a:defRPr/>
              </a:pPr>
              <a:t>5/8/13</a:t>
            </a:fld>
            <a:endParaRPr lang="en-US"/>
          </a:p>
        </p:txBody>
      </p:sp>
      <p:sp>
        <p:nvSpPr>
          <p:cNvPr id="70783" name="Rectangle 127"/>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b="0">
                <a:effectLst>
                  <a:outerShdw blurRad="38100" dist="38100" dir="2700000" algn="tl">
                    <a:srgbClr val="000000"/>
                  </a:outerShdw>
                </a:effectLst>
              </a:defRPr>
            </a:lvl1pPr>
          </a:lstStyle>
          <a:p>
            <a:pPr>
              <a:defRPr/>
            </a:pPr>
            <a:endParaRPr lang="en-US"/>
          </a:p>
        </p:txBody>
      </p:sp>
      <p:sp>
        <p:nvSpPr>
          <p:cNvPr id="70784" name="Rectangle 128"/>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a:effectLst>
                  <a:outerShdw blurRad="38100" dist="38100" dir="2700000" algn="tl">
                    <a:srgbClr val="000000"/>
                  </a:outerShdw>
                </a:effectLst>
              </a:defRPr>
            </a:lvl1pPr>
          </a:lstStyle>
          <a:p>
            <a:pPr>
              <a:defRPr/>
            </a:pPr>
            <a:fld id="{E7F5EBF3-F643-4A0A-A769-A621C5695817}" type="slidenum">
              <a:rPr lang="en-US"/>
              <a:pPr>
                <a:defRPr/>
              </a:pPr>
              <a:t>‹#›</a:t>
            </a:fld>
            <a:endParaRPr lang="en-US"/>
          </a:p>
        </p:txBody>
      </p:sp>
      <p:sp>
        <p:nvSpPr>
          <p:cNvPr id="70785" name="Rectangle 129"/>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0786" name="Rectangle 130"/>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dk2" tx1="lt1" bg2="dk1" tx2="lt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6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0000"/>
        <a:buFont typeface="Wingdings" pitchFamily="2" charset="2"/>
        <a:buChar char="u"/>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4.gif"/><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5.jpe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6.wmf"/><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7.jpeg"/><Relationship Id="rId5" Type="http://schemas.openxmlformats.org/officeDocument/2006/relationships/image" Target="../media/image18.jpe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image" Target="../media/image4.emf"/></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21.png"/><Relationship Id="rId5" Type="http://schemas.openxmlformats.org/officeDocument/2006/relationships/hyperlink" Target="http://www.strategictalentmanagement.com/" TargetMode="External"/><Relationship Id="rId6"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emf"/><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png"/><Relationship Id="rId5" Type="http://schemas.openxmlformats.org/officeDocument/2006/relationships/image" Target="../media/image6.wmf"/><Relationship Id="rId6" Type="http://schemas.openxmlformats.org/officeDocument/2006/relationships/image" Target="../media/image7.wmf"/><Relationship Id="rId7"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9.jpe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5.png"/><Relationship Id="rId7" Type="http://schemas.openxmlformats.org/officeDocument/2006/relationships/image" Target="../media/image6.wmf"/><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5"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80" name="Text Box 8"/>
          <p:cNvSpPr txBox="1">
            <a:spLocks noChangeArrowheads="1"/>
          </p:cNvSpPr>
          <p:nvPr/>
        </p:nvSpPr>
        <p:spPr bwMode="auto">
          <a:xfrm>
            <a:off x="0" y="2305844"/>
            <a:ext cx="9144000" cy="23082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7200" i="1" dirty="0" smtClean="0">
                <a:solidFill>
                  <a:srgbClr val="FF0000"/>
                </a:solidFill>
                <a:effectLst>
                  <a:outerShdw blurRad="38100" dist="38100" dir="2700000" algn="tl">
                    <a:srgbClr val="000000"/>
                  </a:outerShdw>
                </a:effectLst>
                <a:latin typeface="Benguiat" pitchFamily="34" charset="0"/>
              </a:rPr>
              <a:t>The Science of Hiring</a:t>
            </a:r>
            <a:endParaRPr lang="en-US" sz="7200" i="1" dirty="0" smtClean="0">
              <a:solidFill>
                <a:srgbClr val="FF0000"/>
              </a:solidFill>
              <a:latin typeface="Benguiat" pitchFamily="34" charset="0"/>
            </a:endParaRPr>
          </a:p>
        </p:txBody>
      </p:sp>
      <p:sp>
        <p:nvSpPr>
          <p:cNvPr id="2" name="Rectangle 3"/>
          <p:cNvSpPr>
            <a:spLocks noChangeArrowheads="1"/>
          </p:cNvSpPr>
          <p:nvPr/>
        </p:nvSpPr>
        <p:spPr bwMode="auto">
          <a:xfrm>
            <a:off x="0" y="542925"/>
            <a:ext cx="9144000" cy="9890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nchor="ctr"/>
          <a:lstStyle/>
          <a:p>
            <a:pPr algn="ctr">
              <a:buFont typeface="Wingdings" pitchFamily="2" charset="2"/>
              <a:buNone/>
            </a:pPr>
            <a:r>
              <a:rPr lang="en-US" sz="3200" i="1" dirty="0">
                <a:solidFill>
                  <a:srgbClr val="FFFF66"/>
                </a:solidFill>
                <a:latin typeface="Arial" charset="0"/>
                <a:cs typeface="Arial" charset="0"/>
              </a:rPr>
              <a:t>Transforming your Business into </a:t>
            </a:r>
          </a:p>
          <a:p>
            <a:pPr algn="ctr">
              <a:buFont typeface="Wingdings" pitchFamily="2" charset="2"/>
              <a:buNone/>
            </a:pPr>
            <a:r>
              <a:rPr lang="en-US" sz="3200" i="1" dirty="0">
                <a:solidFill>
                  <a:srgbClr val="FFFF66"/>
                </a:solidFill>
                <a:latin typeface="Arial" charset="0"/>
                <a:cs typeface="Arial" charset="0"/>
              </a:rPr>
              <a:t>a High Profit Organization</a:t>
            </a:r>
          </a:p>
        </p:txBody>
      </p:sp>
      <p:pic>
        <p:nvPicPr>
          <p:cNvPr id="3077" name="Picture 15"/>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896225" y="5886450"/>
            <a:ext cx="1247775" cy="9715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3" name="Rectangle 2"/>
          <p:cNvSpPr/>
          <p:nvPr/>
        </p:nvSpPr>
        <p:spPr>
          <a:xfrm>
            <a:off x="0" y="6054725"/>
            <a:ext cx="9144000" cy="461963"/>
          </a:xfrm>
          <a:prstGeom prst="rect">
            <a:avLst/>
          </a:prstGeom>
        </p:spPr>
        <p:txBody>
          <a:bodyPr>
            <a:spAutoFit/>
          </a:bodyPr>
          <a:lstStyle/>
          <a:p>
            <a:pPr algn="ctr">
              <a:defRPr/>
            </a:pPr>
            <a:r>
              <a:rPr lang="en-US" sz="2400" i="1" dirty="0">
                <a:solidFill>
                  <a:srgbClr val="FFFFCC"/>
                </a:solidFill>
                <a:effectLst>
                  <a:outerShdw blurRad="38100" dist="38100" dir="2700000" algn="tl">
                    <a:srgbClr val="000000"/>
                  </a:outerShdw>
                </a:effectLst>
                <a:latin typeface="Arial" charset="0"/>
              </a:rPr>
              <a:t>April 2, 2013</a:t>
            </a:r>
          </a:p>
        </p:txBody>
      </p:sp>
      <p:pic>
        <p:nvPicPr>
          <p:cNvPr id="3079" name="Picture 4"/>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47650" y="5795963"/>
            <a:ext cx="1871663" cy="106203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Slide Number Placeholder 1"/>
          <p:cNvSpPr txBox="1">
            <a:spLocks noGrp="1"/>
          </p:cNvSpPr>
          <p:nvPr/>
        </p:nvSpPr>
        <p:spPr bwMode="auto">
          <a:xfrm>
            <a:off x="8763000" y="6353175"/>
            <a:ext cx="381000" cy="3238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r" eaLnBrk="1" hangingPunct="1"/>
            <a:fld id="{C335187A-2E95-42B0-9F0A-88BE9B03940D}" type="slidenum">
              <a:rPr lang="en-US" sz="1400" b="0">
                <a:latin typeface="Arial" charset="0"/>
              </a:rPr>
              <a:pPr algn="r" eaLnBrk="1" hangingPunct="1"/>
              <a:t>10</a:t>
            </a:fld>
            <a:endParaRPr lang="en-US" sz="1400" b="0">
              <a:latin typeface="Arial" charset="0"/>
            </a:endParaRPr>
          </a:p>
        </p:txBody>
      </p:sp>
      <p:pic>
        <p:nvPicPr>
          <p:cNvPr id="9219" name="Picture 8" descr="STM swish"/>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23263" y="6324600"/>
            <a:ext cx="363537" cy="381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66" name="AutoShape 553"/>
          <p:cNvSpPr>
            <a:spLocks/>
          </p:cNvSpPr>
          <p:nvPr/>
        </p:nvSpPr>
        <p:spPr bwMode="auto">
          <a:xfrm rot="10800000">
            <a:off x="1498600" y="3027363"/>
            <a:ext cx="139700" cy="654050"/>
          </a:xfrm>
          <a:prstGeom prst="leftBrace">
            <a:avLst>
              <a:gd name="adj1" fmla="val 99857"/>
              <a:gd name="adj2" fmla="val 50569"/>
            </a:avLst>
          </a:prstGeom>
          <a:noFill/>
          <a:ln w="19050">
            <a:solidFill>
              <a:schemeClr val="tx1"/>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endParaRPr lang="en-US" b="0">
              <a:solidFill>
                <a:srgbClr val="FFFFCC"/>
              </a:solidFill>
            </a:endParaRPr>
          </a:p>
        </p:txBody>
      </p:sp>
      <p:grpSp>
        <p:nvGrpSpPr>
          <p:cNvPr id="9222" name="Group 3"/>
          <p:cNvGrpSpPr>
            <a:grpSpLocks/>
          </p:cNvGrpSpPr>
          <p:nvPr/>
        </p:nvGrpSpPr>
        <p:grpSpPr bwMode="auto">
          <a:xfrm>
            <a:off x="381000" y="22225"/>
            <a:ext cx="1063625" cy="6835775"/>
            <a:chOff x="487361" y="23030"/>
            <a:chExt cx="1064419" cy="6835753"/>
          </a:xfrm>
        </p:grpSpPr>
        <p:sp>
          <p:nvSpPr>
            <p:cNvPr id="9231" name="AutoShape 493"/>
            <p:cNvSpPr>
              <a:spLocks noChangeArrowheads="1"/>
            </p:cNvSpPr>
            <p:nvPr/>
          </p:nvSpPr>
          <p:spPr bwMode="auto">
            <a:xfrm rot="5400000">
              <a:off x="560346" y="-26442"/>
              <a:ext cx="804943" cy="947738"/>
            </a:xfrm>
            <a:prstGeom prst="homePlate">
              <a:avLst>
                <a:gd name="adj" fmla="val 25000"/>
              </a:avLst>
            </a:prstGeom>
            <a:solidFill>
              <a:srgbClr val="4D4D4D"/>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9232" name="AutoShape 494"/>
            <p:cNvSpPr>
              <a:spLocks noChangeArrowheads="1"/>
            </p:cNvSpPr>
            <p:nvPr/>
          </p:nvSpPr>
          <p:spPr bwMode="auto">
            <a:xfrm rot="5400000">
              <a:off x="622108" y="-59329"/>
              <a:ext cx="783019" cy="947738"/>
            </a:xfrm>
            <a:prstGeom prst="homePlate">
              <a:avLst>
                <a:gd name="adj" fmla="val 25000"/>
              </a:avLst>
            </a:prstGeom>
            <a:gradFill rotWithShape="1">
              <a:gsLst>
                <a:gs pos="0">
                  <a:srgbClr val="97B6D3"/>
                </a:gs>
                <a:gs pos="100000">
                  <a:srgbClr val="2F6EA7"/>
                </a:gs>
              </a:gsLst>
              <a:lin ang="0" scaled="1"/>
            </a:gradFill>
            <a:ln w="12700">
              <a:solidFill>
                <a:srgbClr val="2F6EA7"/>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rot="10800000" vert="eaVert" wrap="none" anchor="ctr"/>
            <a:lstStyle/>
            <a:p>
              <a:pPr algn="ctr"/>
              <a:endParaRPr lang="en-US" b="0"/>
            </a:p>
          </p:txBody>
        </p:sp>
        <p:sp>
          <p:nvSpPr>
            <p:cNvPr id="9233" name="AutoShape 495"/>
            <p:cNvSpPr>
              <a:spLocks noChangeArrowheads="1"/>
            </p:cNvSpPr>
            <p:nvPr/>
          </p:nvSpPr>
          <p:spPr bwMode="auto">
            <a:xfrm rot="5400000">
              <a:off x="563596" y="2962983"/>
              <a:ext cx="815905" cy="968375"/>
            </a:xfrm>
            <a:prstGeom prst="chevron">
              <a:avLst>
                <a:gd name="adj" fmla="val 25000"/>
              </a:avLst>
            </a:prstGeom>
            <a:solidFill>
              <a:srgbClr val="4D4D4D"/>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8100" cmpd="dbl">
                  <a:solidFill>
                    <a:srgbClr val="BDFF9D"/>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9234" name="AutoShape 496"/>
            <p:cNvSpPr>
              <a:spLocks noChangeArrowheads="1"/>
            </p:cNvSpPr>
            <p:nvPr/>
          </p:nvSpPr>
          <p:spPr bwMode="auto">
            <a:xfrm rot="5400000">
              <a:off x="614396" y="2920700"/>
              <a:ext cx="815905" cy="968375"/>
            </a:xfrm>
            <a:prstGeom prst="chevron">
              <a:avLst>
                <a:gd name="adj" fmla="val 25000"/>
              </a:avLst>
            </a:prstGeom>
            <a:gradFill rotWithShape="1">
              <a:gsLst>
                <a:gs pos="0">
                  <a:srgbClr val="B2D1B2"/>
                </a:gs>
                <a:gs pos="100000">
                  <a:srgbClr val="006600"/>
                </a:gs>
              </a:gsLst>
              <a:lin ang="0" scaled="1"/>
            </a:gradFill>
            <a:ln w="12700">
              <a:solidFill>
                <a:srgbClr val="006600"/>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9235" name="AutoShape 497"/>
            <p:cNvSpPr>
              <a:spLocks noChangeArrowheads="1"/>
            </p:cNvSpPr>
            <p:nvPr/>
          </p:nvSpPr>
          <p:spPr bwMode="auto">
            <a:xfrm rot="5400000">
              <a:off x="563596" y="711022"/>
              <a:ext cx="815905" cy="968375"/>
            </a:xfrm>
            <a:prstGeom prst="chevron">
              <a:avLst>
                <a:gd name="adj" fmla="val 25000"/>
              </a:avLst>
            </a:prstGeom>
            <a:solidFill>
              <a:srgbClr val="4D4D4D"/>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9236" name="AutoShape 498"/>
            <p:cNvSpPr>
              <a:spLocks noChangeArrowheads="1"/>
            </p:cNvSpPr>
            <p:nvPr/>
          </p:nvSpPr>
          <p:spPr bwMode="auto">
            <a:xfrm rot="5400000">
              <a:off x="614396" y="668739"/>
              <a:ext cx="815905" cy="968375"/>
            </a:xfrm>
            <a:prstGeom prst="chevron">
              <a:avLst>
                <a:gd name="adj" fmla="val 25000"/>
              </a:avLst>
            </a:prstGeom>
            <a:gradFill rotWithShape="1">
              <a:gsLst>
                <a:gs pos="0">
                  <a:srgbClr val="97B6D3"/>
                </a:gs>
                <a:gs pos="100000">
                  <a:srgbClr val="2F6EA7"/>
                </a:gs>
              </a:gsLst>
              <a:lin ang="0" scaled="1"/>
            </a:gradFill>
            <a:ln w="12700">
              <a:solidFill>
                <a:srgbClr val="2F6EA7"/>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9237" name="AutoShape 499"/>
            <p:cNvSpPr>
              <a:spLocks noChangeArrowheads="1"/>
            </p:cNvSpPr>
            <p:nvPr/>
          </p:nvSpPr>
          <p:spPr bwMode="auto">
            <a:xfrm rot="5400000">
              <a:off x="563596" y="5966643"/>
              <a:ext cx="815905" cy="968375"/>
            </a:xfrm>
            <a:prstGeom prst="chevron">
              <a:avLst>
                <a:gd name="adj" fmla="val 25000"/>
              </a:avLst>
            </a:prstGeom>
            <a:solidFill>
              <a:srgbClr val="4D4D4D"/>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8100" cmpd="dbl">
                  <a:solidFill>
                    <a:srgbClr val="FF6600"/>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9238" name="AutoShape 500"/>
            <p:cNvSpPr>
              <a:spLocks noChangeArrowheads="1"/>
            </p:cNvSpPr>
            <p:nvPr/>
          </p:nvSpPr>
          <p:spPr bwMode="auto">
            <a:xfrm rot="5400000">
              <a:off x="614396" y="5924360"/>
              <a:ext cx="815905" cy="968375"/>
            </a:xfrm>
            <a:prstGeom prst="chevron">
              <a:avLst>
                <a:gd name="adj" fmla="val 25000"/>
              </a:avLst>
            </a:prstGeom>
            <a:gradFill rotWithShape="1">
              <a:gsLst>
                <a:gs pos="0">
                  <a:srgbClr val="FFB27E"/>
                </a:gs>
                <a:gs pos="100000">
                  <a:srgbClr val="FF6600"/>
                </a:gs>
              </a:gsLst>
              <a:lin ang="0" scaled="1"/>
            </a:gradFill>
            <a:ln w="12700">
              <a:solidFill>
                <a:srgbClr val="FF6600"/>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9239" name="AutoShape 501"/>
            <p:cNvSpPr>
              <a:spLocks noChangeArrowheads="1"/>
            </p:cNvSpPr>
            <p:nvPr/>
          </p:nvSpPr>
          <p:spPr bwMode="auto">
            <a:xfrm rot="5400000">
              <a:off x="563596" y="1461154"/>
              <a:ext cx="815905" cy="968375"/>
            </a:xfrm>
            <a:prstGeom prst="chevron">
              <a:avLst>
                <a:gd name="adj" fmla="val 25000"/>
              </a:avLst>
            </a:prstGeom>
            <a:solidFill>
              <a:srgbClr val="4D4D4D"/>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9240" name="AutoShape 502"/>
            <p:cNvSpPr>
              <a:spLocks noChangeArrowheads="1"/>
            </p:cNvSpPr>
            <p:nvPr/>
          </p:nvSpPr>
          <p:spPr bwMode="auto">
            <a:xfrm rot="5400000">
              <a:off x="614396" y="1418871"/>
              <a:ext cx="815905" cy="968375"/>
            </a:xfrm>
            <a:prstGeom prst="chevron">
              <a:avLst>
                <a:gd name="adj" fmla="val 25000"/>
              </a:avLst>
            </a:prstGeom>
            <a:gradFill rotWithShape="1">
              <a:gsLst>
                <a:gs pos="0">
                  <a:srgbClr val="97B6D3"/>
                </a:gs>
                <a:gs pos="100000">
                  <a:srgbClr val="2F6EA7"/>
                </a:gs>
              </a:gsLst>
              <a:lin ang="0" scaled="1"/>
            </a:gradFill>
            <a:ln w="12700">
              <a:solidFill>
                <a:srgbClr val="2F6EA7"/>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9241" name="AutoShape 503"/>
            <p:cNvSpPr>
              <a:spLocks noChangeArrowheads="1"/>
            </p:cNvSpPr>
            <p:nvPr/>
          </p:nvSpPr>
          <p:spPr bwMode="auto">
            <a:xfrm rot="5400000">
              <a:off x="563596" y="2212852"/>
              <a:ext cx="815905" cy="968375"/>
            </a:xfrm>
            <a:prstGeom prst="chevron">
              <a:avLst>
                <a:gd name="adj" fmla="val 25000"/>
              </a:avLst>
            </a:prstGeom>
            <a:solidFill>
              <a:srgbClr val="4D4D4D"/>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9242" name="AutoShape 504"/>
            <p:cNvSpPr>
              <a:spLocks noChangeArrowheads="1"/>
            </p:cNvSpPr>
            <p:nvPr/>
          </p:nvSpPr>
          <p:spPr bwMode="auto">
            <a:xfrm rot="5400000">
              <a:off x="614396" y="2170569"/>
              <a:ext cx="815905" cy="968375"/>
            </a:xfrm>
            <a:prstGeom prst="chevron">
              <a:avLst>
                <a:gd name="adj" fmla="val 25000"/>
              </a:avLst>
            </a:prstGeom>
            <a:gradFill rotWithShape="1">
              <a:gsLst>
                <a:gs pos="0">
                  <a:srgbClr val="81A7CA"/>
                </a:gs>
                <a:gs pos="100000">
                  <a:srgbClr val="2F6EA7"/>
                </a:gs>
              </a:gsLst>
              <a:lin ang="0" scaled="1"/>
            </a:gradFill>
            <a:ln w="12700">
              <a:solidFill>
                <a:srgbClr val="2F6EA7"/>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9243" name="AutoShape 505"/>
            <p:cNvSpPr>
              <a:spLocks noChangeArrowheads="1"/>
            </p:cNvSpPr>
            <p:nvPr/>
          </p:nvSpPr>
          <p:spPr bwMode="auto">
            <a:xfrm rot="5400000">
              <a:off x="563596" y="3714681"/>
              <a:ext cx="815905" cy="968375"/>
            </a:xfrm>
            <a:prstGeom prst="chevron">
              <a:avLst>
                <a:gd name="adj" fmla="val 25000"/>
              </a:avLst>
            </a:prstGeom>
            <a:solidFill>
              <a:srgbClr val="4D4D4D"/>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9244" name="AutoShape 506"/>
            <p:cNvSpPr>
              <a:spLocks noChangeArrowheads="1"/>
            </p:cNvSpPr>
            <p:nvPr/>
          </p:nvSpPr>
          <p:spPr bwMode="auto">
            <a:xfrm rot="5400000">
              <a:off x="614396" y="3672398"/>
              <a:ext cx="815905" cy="968375"/>
            </a:xfrm>
            <a:prstGeom prst="chevron">
              <a:avLst>
                <a:gd name="adj" fmla="val 25000"/>
              </a:avLst>
            </a:prstGeom>
            <a:gradFill rotWithShape="1">
              <a:gsLst>
                <a:gs pos="0">
                  <a:srgbClr val="B2D1B2"/>
                </a:gs>
                <a:gs pos="100000">
                  <a:srgbClr val="006600"/>
                </a:gs>
              </a:gsLst>
              <a:lin ang="0" scaled="1"/>
            </a:gradFill>
            <a:ln w="12700">
              <a:solidFill>
                <a:srgbClr val="006600"/>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9245" name="AutoShape 507"/>
            <p:cNvSpPr>
              <a:spLocks noChangeArrowheads="1"/>
            </p:cNvSpPr>
            <p:nvPr/>
          </p:nvSpPr>
          <p:spPr bwMode="auto">
            <a:xfrm rot="5400000">
              <a:off x="563596" y="4464813"/>
              <a:ext cx="815905" cy="968375"/>
            </a:xfrm>
            <a:prstGeom prst="chevron">
              <a:avLst>
                <a:gd name="adj" fmla="val 25000"/>
              </a:avLst>
            </a:prstGeom>
            <a:solidFill>
              <a:srgbClr val="4D4D4D"/>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9246" name="AutoShape 508"/>
            <p:cNvSpPr>
              <a:spLocks noChangeArrowheads="1"/>
            </p:cNvSpPr>
            <p:nvPr/>
          </p:nvSpPr>
          <p:spPr bwMode="auto">
            <a:xfrm rot="5400000">
              <a:off x="614396" y="4422530"/>
              <a:ext cx="815905" cy="968375"/>
            </a:xfrm>
            <a:prstGeom prst="chevron">
              <a:avLst>
                <a:gd name="adj" fmla="val 25000"/>
              </a:avLst>
            </a:prstGeom>
            <a:gradFill rotWithShape="1">
              <a:gsLst>
                <a:gs pos="0">
                  <a:srgbClr val="B2D1B2"/>
                </a:gs>
                <a:gs pos="100000">
                  <a:srgbClr val="006600"/>
                </a:gs>
              </a:gsLst>
              <a:lin ang="0" scaled="1"/>
            </a:gradFill>
            <a:ln w="12700">
              <a:solidFill>
                <a:srgbClr val="006600"/>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9247" name="AutoShape 509"/>
            <p:cNvSpPr>
              <a:spLocks noChangeArrowheads="1"/>
            </p:cNvSpPr>
            <p:nvPr/>
          </p:nvSpPr>
          <p:spPr bwMode="auto">
            <a:xfrm rot="5400000">
              <a:off x="563596" y="5216511"/>
              <a:ext cx="815905" cy="968375"/>
            </a:xfrm>
            <a:prstGeom prst="chevron">
              <a:avLst>
                <a:gd name="adj" fmla="val 25000"/>
              </a:avLst>
            </a:prstGeom>
            <a:solidFill>
              <a:srgbClr val="4D4D4D"/>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9248" name="AutoShape 510"/>
            <p:cNvSpPr>
              <a:spLocks noChangeArrowheads="1"/>
            </p:cNvSpPr>
            <p:nvPr/>
          </p:nvSpPr>
          <p:spPr bwMode="auto">
            <a:xfrm rot="5400000">
              <a:off x="614396" y="5174228"/>
              <a:ext cx="815905" cy="968375"/>
            </a:xfrm>
            <a:prstGeom prst="chevron">
              <a:avLst>
                <a:gd name="adj" fmla="val 25000"/>
              </a:avLst>
            </a:prstGeom>
            <a:gradFill rotWithShape="1">
              <a:gsLst>
                <a:gs pos="0">
                  <a:srgbClr val="B2D1B2"/>
                </a:gs>
                <a:gs pos="100000">
                  <a:srgbClr val="006600"/>
                </a:gs>
              </a:gsLst>
              <a:lin ang="0" scaled="1"/>
            </a:gradFill>
            <a:ln w="12700">
              <a:solidFill>
                <a:srgbClr val="006600"/>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9249" name="Text Box 511"/>
            <p:cNvSpPr txBox="1">
              <a:spLocks noChangeArrowheads="1"/>
            </p:cNvSpPr>
            <p:nvPr/>
          </p:nvSpPr>
          <p:spPr bwMode="auto">
            <a:xfrm>
              <a:off x="778667" y="279078"/>
              <a:ext cx="487363" cy="27718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1200" b="0">
                  <a:latin typeface="Impact" pitchFamily="34" charset="0"/>
                </a:rPr>
                <a:t>PLAN</a:t>
              </a:r>
            </a:p>
          </p:txBody>
        </p:sp>
        <p:sp>
          <p:nvSpPr>
            <p:cNvPr id="9250" name="Text Box 512"/>
            <p:cNvSpPr txBox="1">
              <a:spLocks noChangeArrowheads="1"/>
            </p:cNvSpPr>
            <p:nvPr/>
          </p:nvSpPr>
          <p:spPr bwMode="auto">
            <a:xfrm>
              <a:off x="670717" y="1016682"/>
              <a:ext cx="700088" cy="27718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1200" b="0">
                  <a:latin typeface="Impact" pitchFamily="34" charset="0"/>
                </a:rPr>
                <a:t>RECRUIT</a:t>
              </a:r>
            </a:p>
          </p:txBody>
        </p:sp>
        <p:sp>
          <p:nvSpPr>
            <p:cNvPr id="9251" name="Text Box 513"/>
            <p:cNvSpPr txBox="1">
              <a:spLocks noChangeArrowheads="1"/>
            </p:cNvSpPr>
            <p:nvPr/>
          </p:nvSpPr>
          <p:spPr bwMode="auto">
            <a:xfrm>
              <a:off x="696117" y="1766813"/>
              <a:ext cx="647700" cy="27718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1200" b="0">
                  <a:latin typeface="Impact" pitchFamily="34" charset="0"/>
                </a:rPr>
                <a:t>ASSESS</a:t>
              </a:r>
            </a:p>
          </p:txBody>
        </p:sp>
        <p:sp>
          <p:nvSpPr>
            <p:cNvPr id="9252" name="Text Box 514"/>
            <p:cNvSpPr txBox="1">
              <a:spLocks noChangeArrowheads="1"/>
            </p:cNvSpPr>
            <p:nvPr/>
          </p:nvSpPr>
          <p:spPr bwMode="auto">
            <a:xfrm>
              <a:off x="599280" y="2518511"/>
              <a:ext cx="844550" cy="27718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1200" b="0">
                  <a:latin typeface="Impact" pitchFamily="34" charset="0"/>
                </a:rPr>
                <a:t>INTERVIEW</a:t>
              </a:r>
            </a:p>
          </p:txBody>
        </p:sp>
        <p:sp>
          <p:nvSpPr>
            <p:cNvPr id="9253" name="Text Box 515"/>
            <p:cNvSpPr txBox="1">
              <a:spLocks noChangeArrowheads="1"/>
            </p:cNvSpPr>
            <p:nvPr/>
          </p:nvSpPr>
          <p:spPr bwMode="auto">
            <a:xfrm>
              <a:off x="510380" y="3268643"/>
              <a:ext cx="1023938" cy="27718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1200" b="0">
                  <a:latin typeface="Impact" pitchFamily="34" charset="0"/>
                </a:rPr>
                <a:t>ON-BOARDING</a:t>
              </a:r>
            </a:p>
          </p:txBody>
        </p:sp>
        <p:sp>
          <p:nvSpPr>
            <p:cNvPr id="9254" name="Text Box 516"/>
            <p:cNvSpPr txBox="1">
              <a:spLocks noChangeArrowheads="1"/>
            </p:cNvSpPr>
            <p:nvPr/>
          </p:nvSpPr>
          <p:spPr bwMode="auto">
            <a:xfrm>
              <a:off x="613567" y="4018775"/>
              <a:ext cx="814388" cy="27718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1200" b="0">
                  <a:latin typeface="Impact" pitchFamily="34" charset="0"/>
                </a:rPr>
                <a:t>COACHING</a:t>
              </a:r>
            </a:p>
          </p:txBody>
        </p:sp>
        <p:sp>
          <p:nvSpPr>
            <p:cNvPr id="9255" name="Text Box 517"/>
            <p:cNvSpPr txBox="1">
              <a:spLocks noChangeArrowheads="1"/>
            </p:cNvSpPr>
            <p:nvPr/>
          </p:nvSpPr>
          <p:spPr bwMode="auto">
            <a:xfrm>
              <a:off x="492917" y="4770473"/>
              <a:ext cx="1058863" cy="27718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1200" b="0">
                  <a:latin typeface="Impact" pitchFamily="34" charset="0"/>
                </a:rPr>
                <a:t>PERFORMANCE</a:t>
              </a:r>
            </a:p>
          </p:txBody>
        </p:sp>
        <p:sp>
          <p:nvSpPr>
            <p:cNvPr id="9256" name="Text Box 518"/>
            <p:cNvSpPr txBox="1">
              <a:spLocks noChangeArrowheads="1"/>
            </p:cNvSpPr>
            <p:nvPr/>
          </p:nvSpPr>
          <p:spPr bwMode="auto">
            <a:xfrm>
              <a:off x="604042" y="5522170"/>
              <a:ext cx="830263" cy="27718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1200" b="0">
                  <a:latin typeface="Impact" pitchFamily="34" charset="0"/>
                </a:rPr>
                <a:t>RETENTION</a:t>
              </a:r>
            </a:p>
          </p:txBody>
        </p:sp>
        <p:sp>
          <p:nvSpPr>
            <p:cNvPr id="9257" name="Text Box 519"/>
            <p:cNvSpPr txBox="1">
              <a:spLocks noChangeArrowheads="1"/>
            </p:cNvSpPr>
            <p:nvPr/>
          </p:nvSpPr>
          <p:spPr bwMode="auto">
            <a:xfrm>
              <a:off x="543717" y="6272302"/>
              <a:ext cx="955675" cy="27718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1200" b="0">
                  <a:latin typeface="Impact" pitchFamily="34" charset="0"/>
                </a:rPr>
                <a:t>SUCCESSION</a:t>
              </a:r>
            </a:p>
          </p:txBody>
        </p:sp>
      </p:grpSp>
      <p:sp>
        <p:nvSpPr>
          <p:cNvPr id="5" name="Rectangle 4"/>
          <p:cNvSpPr>
            <a:spLocks noChangeArrowheads="1"/>
          </p:cNvSpPr>
          <p:nvPr/>
        </p:nvSpPr>
        <p:spPr bwMode="auto">
          <a:xfrm>
            <a:off x="1801813" y="3057525"/>
            <a:ext cx="4572000" cy="5238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r>
              <a:rPr lang="en-US" sz="1400" i="1" dirty="0">
                <a:solidFill>
                  <a:srgbClr val="33CCCC"/>
                </a:solidFill>
                <a:latin typeface="Arial" charset="0"/>
                <a:cs typeface="Arial" charset="0"/>
              </a:rPr>
              <a:t>37%  of new employees are lost within 30 days </a:t>
            </a:r>
          </a:p>
          <a:p>
            <a:r>
              <a:rPr lang="en-US" sz="1400" i="1" dirty="0">
                <a:solidFill>
                  <a:srgbClr val="33CCCC"/>
                </a:solidFill>
                <a:latin typeface="Arial" charset="0"/>
                <a:cs typeface="Arial" charset="0"/>
              </a:rPr>
              <a:t>The full TMP process earns our </a:t>
            </a:r>
            <a:r>
              <a:rPr lang="en-US" sz="1400" dirty="0">
                <a:solidFill>
                  <a:srgbClr val="33CCCC"/>
                </a:solidFill>
                <a:latin typeface="Arial" charset="0"/>
                <a:cs typeface="Arial" charset="0"/>
              </a:rPr>
              <a:t>4|4|4 Guarantee</a:t>
            </a:r>
          </a:p>
        </p:txBody>
      </p:sp>
      <p:sp>
        <p:nvSpPr>
          <p:cNvPr id="41" name="Title 1"/>
          <p:cNvSpPr>
            <a:spLocks/>
          </p:cNvSpPr>
          <p:nvPr/>
        </p:nvSpPr>
        <p:spPr bwMode="auto">
          <a:xfrm>
            <a:off x="1674813" y="965200"/>
            <a:ext cx="5715000" cy="11430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nchor="ctr"/>
          <a:lstStyle/>
          <a:p>
            <a:pPr algn="ctr" eaLnBrk="1" hangingPunct="1">
              <a:defRPr/>
            </a:pPr>
            <a:r>
              <a:rPr lang="en-US" sz="4400" dirty="0">
                <a:solidFill>
                  <a:srgbClr val="000080"/>
                </a:solidFill>
                <a:effectLst>
                  <a:outerShdw blurRad="38100" dist="38100" dir="2700000" algn="tl">
                    <a:srgbClr val="000000"/>
                  </a:outerShdw>
                </a:effectLst>
                <a:latin typeface="Benguiat" pitchFamily="34" charset="0"/>
              </a:rPr>
              <a:t>from On-Boarding to Retention</a:t>
            </a:r>
            <a:endParaRPr lang="en-US" sz="2000" dirty="0">
              <a:solidFill>
                <a:srgbClr val="000080"/>
              </a:solidFill>
              <a:effectLst>
                <a:outerShdw blurRad="38100" dist="38100" dir="2700000" algn="tl">
                  <a:srgbClr val="000000"/>
                </a:outerShdw>
              </a:effectLst>
              <a:latin typeface="Benguiat" pitchFamily="34" charset="0"/>
            </a:endParaRPr>
          </a:p>
        </p:txBody>
      </p:sp>
      <p:sp>
        <p:nvSpPr>
          <p:cNvPr id="42" name="Text Box 9"/>
          <p:cNvSpPr txBox="1">
            <a:spLocks noChangeArrowheads="1"/>
          </p:cNvSpPr>
          <p:nvPr/>
        </p:nvSpPr>
        <p:spPr bwMode="auto">
          <a:xfrm>
            <a:off x="4876800" y="6362700"/>
            <a:ext cx="3187989" cy="30777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en-US" sz="1400" b="0" dirty="0">
                <a:latin typeface="Arial" charset="0"/>
              </a:rPr>
              <a:t>© Strategic Talent Management, </a:t>
            </a:r>
            <a:r>
              <a:rPr lang="en-US" sz="1400" b="0" dirty="0" smtClean="0">
                <a:latin typeface="Arial" charset="0"/>
              </a:rPr>
              <a:t>2013</a:t>
            </a:r>
            <a:endParaRPr lang="en-US" sz="1400" b="0" dirty="0">
              <a:latin typeface="Arial" charset="0"/>
            </a:endParaRPr>
          </a:p>
        </p:txBody>
      </p:sp>
      <p:pic>
        <p:nvPicPr>
          <p:cNvPr id="9258" name="Picture 42" descr="C:\Documents and Settings\Art Boulay\Local Settings\Temporary Internet Files\Content.IE5\4U6HL8ZD\MM900285263[1].gif"/>
          <p:cNvPicPr>
            <a:picLocks noChangeAspect="1" noChangeArrowheads="1" noCrop="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413439" y="4068693"/>
            <a:ext cx="2114710" cy="2202823"/>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258"/>
                                        </p:tgtEl>
                                        <p:attrNameLst>
                                          <p:attrName>style.visibility</p:attrName>
                                        </p:attrNameLst>
                                      </p:cBhvr>
                                      <p:to>
                                        <p:strVal val="visible"/>
                                      </p:to>
                                    </p:set>
                                    <p:anim calcmode="lin" valueType="num">
                                      <p:cBhvr>
                                        <p:cTn id="7" dur="500" fill="hold"/>
                                        <p:tgtEl>
                                          <p:spTgt spid="9258"/>
                                        </p:tgtEl>
                                        <p:attrNameLst>
                                          <p:attrName>ppt_w</p:attrName>
                                        </p:attrNameLst>
                                      </p:cBhvr>
                                      <p:tavLst>
                                        <p:tav tm="0">
                                          <p:val>
                                            <p:fltVal val="0"/>
                                          </p:val>
                                        </p:tav>
                                        <p:tav tm="100000">
                                          <p:val>
                                            <p:strVal val="#ppt_w"/>
                                          </p:val>
                                        </p:tav>
                                      </p:tavLst>
                                    </p:anim>
                                    <p:anim calcmode="lin" valueType="num">
                                      <p:cBhvr>
                                        <p:cTn id="8" dur="500" fill="hold"/>
                                        <p:tgtEl>
                                          <p:spTgt spid="9258"/>
                                        </p:tgtEl>
                                        <p:attrNameLst>
                                          <p:attrName>ppt_h</p:attrName>
                                        </p:attrNameLst>
                                      </p:cBhvr>
                                      <p:tavLst>
                                        <p:tav tm="0">
                                          <p:val>
                                            <p:fltVal val="0"/>
                                          </p:val>
                                        </p:tav>
                                        <p:tav tm="100000">
                                          <p:val>
                                            <p:strVal val="#ppt_h"/>
                                          </p:val>
                                        </p:tav>
                                      </p:tavLst>
                                    </p:anim>
                                    <p:animEffect transition="in" filter="fade">
                                      <p:cBhvr>
                                        <p:cTn id="9" dur="500"/>
                                        <p:tgtEl>
                                          <p:spTgt spid="9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Slide Number Placeholder 1"/>
          <p:cNvSpPr txBox="1">
            <a:spLocks noGrp="1"/>
          </p:cNvSpPr>
          <p:nvPr/>
        </p:nvSpPr>
        <p:spPr bwMode="auto">
          <a:xfrm>
            <a:off x="8763000" y="6353175"/>
            <a:ext cx="381000" cy="3238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r" eaLnBrk="1" hangingPunct="1"/>
            <a:fld id="{C335187A-2E95-42B0-9F0A-88BE9B03940D}" type="slidenum">
              <a:rPr lang="en-US" sz="1400" b="0">
                <a:latin typeface="Arial" charset="0"/>
              </a:rPr>
              <a:pPr algn="r" eaLnBrk="1" hangingPunct="1"/>
              <a:t>11</a:t>
            </a:fld>
            <a:endParaRPr lang="en-US" sz="1400" b="0">
              <a:latin typeface="Arial" charset="0"/>
            </a:endParaRPr>
          </a:p>
        </p:txBody>
      </p:sp>
      <p:pic>
        <p:nvPicPr>
          <p:cNvPr id="9219" name="Picture 8" descr="STM swish"/>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23263" y="6324600"/>
            <a:ext cx="363537" cy="381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66" name="AutoShape 553"/>
          <p:cNvSpPr>
            <a:spLocks/>
          </p:cNvSpPr>
          <p:nvPr/>
        </p:nvSpPr>
        <p:spPr bwMode="auto">
          <a:xfrm rot="10800000">
            <a:off x="1498600" y="3027363"/>
            <a:ext cx="139700" cy="654050"/>
          </a:xfrm>
          <a:prstGeom prst="leftBrace">
            <a:avLst>
              <a:gd name="adj1" fmla="val 99857"/>
              <a:gd name="adj2" fmla="val 50569"/>
            </a:avLst>
          </a:prstGeom>
          <a:noFill/>
          <a:ln w="19050">
            <a:solidFill>
              <a:schemeClr val="tx1"/>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endParaRPr lang="en-US" b="0">
              <a:solidFill>
                <a:srgbClr val="FFFFCC"/>
              </a:solidFill>
            </a:endParaRPr>
          </a:p>
        </p:txBody>
      </p:sp>
      <p:grpSp>
        <p:nvGrpSpPr>
          <p:cNvPr id="9222" name="Group 3"/>
          <p:cNvGrpSpPr>
            <a:grpSpLocks/>
          </p:cNvGrpSpPr>
          <p:nvPr/>
        </p:nvGrpSpPr>
        <p:grpSpPr bwMode="auto">
          <a:xfrm>
            <a:off x="381000" y="22225"/>
            <a:ext cx="1063625" cy="6835775"/>
            <a:chOff x="487361" y="23030"/>
            <a:chExt cx="1064419" cy="6835753"/>
          </a:xfrm>
        </p:grpSpPr>
        <p:sp>
          <p:nvSpPr>
            <p:cNvPr id="9231" name="AutoShape 493"/>
            <p:cNvSpPr>
              <a:spLocks noChangeArrowheads="1"/>
            </p:cNvSpPr>
            <p:nvPr/>
          </p:nvSpPr>
          <p:spPr bwMode="auto">
            <a:xfrm rot="5400000">
              <a:off x="560346" y="-26442"/>
              <a:ext cx="804943" cy="947738"/>
            </a:xfrm>
            <a:prstGeom prst="homePlate">
              <a:avLst>
                <a:gd name="adj" fmla="val 25000"/>
              </a:avLst>
            </a:prstGeom>
            <a:solidFill>
              <a:srgbClr val="4D4D4D"/>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9232" name="AutoShape 494"/>
            <p:cNvSpPr>
              <a:spLocks noChangeArrowheads="1"/>
            </p:cNvSpPr>
            <p:nvPr/>
          </p:nvSpPr>
          <p:spPr bwMode="auto">
            <a:xfrm rot="5400000">
              <a:off x="622108" y="-59329"/>
              <a:ext cx="783019" cy="947738"/>
            </a:xfrm>
            <a:prstGeom prst="homePlate">
              <a:avLst>
                <a:gd name="adj" fmla="val 25000"/>
              </a:avLst>
            </a:prstGeom>
            <a:gradFill rotWithShape="1">
              <a:gsLst>
                <a:gs pos="0">
                  <a:srgbClr val="97B6D3"/>
                </a:gs>
                <a:gs pos="100000">
                  <a:srgbClr val="2F6EA7"/>
                </a:gs>
              </a:gsLst>
              <a:lin ang="0" scaled="1"/>
            </a:gradFill>
            <a:ln w="12700">
              <a:solidFill>
                <a:srgbClr val="2F6EA7"/>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rot="10800000" vert="eaVert" wrap="none" anchor="ctr"/>
            <a:lstStyle/>
            <a:p>
              <a:pPr algn="ctr"/>
              <a:endParaRPr lang="en-US" b="0"/>
            </a:p>
          </p:txBody>
        </p:sp>
        <p:sp>
          <p:nvSpPr>
            <p:cNvPr id="9233" name="AutoShape 495"/>
            <p:cNvSpPr>
              <a:spLocks noChangeArrowheads="1"/>
            </p:cNvSpPr>
            <p:nvPr/>
          </p:nvSpPr>
          <p:spPr bwMode="auto">
            <a:xfrm rot="5400000">
              <a:off x="563596" y="2962983"/>
              <a:ext cx="815905" cy="968375"/>
            </a:xfrm>
            <a:prstGeom prst="chevron">
              <a:avLst>
                <a:gd name="adj" fmla="val 25000"/>
              </a:avLst>
            </a:prstGeom>
            <a:solidFill>
              <a:srgbClr val="4D4D4D"/>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8100" cmpd="dbl">
                  <a:solidFill>
                    <a:srgbClr val="BDFF9D"/>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9234" name="AutoShape 496"/>
            <p:cNvSpPr>
              <a:spLocks noChangeArrowheads="1"/>
            </p:cNvSpPr>
            <p:nvPr/>
          </p:nvSpPr>
          <p:spPr bwMode="auto">
            <a:xfrm rot="5400000">
              <a:off x="614396" y="2920700"/>
              <a:ext cx="815905" cy="968375"/>
            </a:xfrm>
            <a:prstGeom prst="chevron">
              <a:avLst>
                <a:gd name="adj" fmla="val 25000"/>
              </a:avLst>
            </a:prstGeom>
            <a:gradFill rotWithShape="1">
              <a:gsLst>
                <a:gs pos="0">
                  <a:srgbClr val="B2D1B2"/>
                </a:gs>
                <a:gs pos="100000">
                  <a:srgbClr val="006600"/>
                </a:gs>
              </a:gsLst>
              <a:lin ang="0" scaled="1"/>
            </a:gradFill>
            <a:ln w="12700">
              <a:solidFill>
                <a:srgbClr val="006600"/>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9235" name="AutoShape 497"/>
            <p:cNvSpPr>
              <a:spLocks noChangeArrowheads="1"/>
            </p:cNvSpPr>
            <p:nvPr/>
          </p:nvSpPr>
          <p:spPr bwMode="auto">
            <a:xfrm rot="5400000">
              <a:off x="563596" y="711022"/>
              <a:ext cx="815905" cy="968375"/>
            </a:xfrm>
            <a:prstGeom prst="chevron">
              <a:avLst>
                <a:gd name="adj" fmla="val 25000"/>
              </a:avLst>
            </a:prstGeom>
            <a:solidFill>
              <a:srgbClr val="4D4D4D"/>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9236" name="AutoShape 498"/>
            <p:cNvSpPr>
              <a:spLocks noChangeArrowheads="1"/>
            </p:cNvSpPr>
            <p:nvPr/>
          </p:nvSpPr>
          <p:spPr bwMode="auto">
            <a:xfrm rot="5400000">
              <a:off x="614396" y="668739"/>
              <a:ext cx="815905" cy="968375"/>
            </a:xfrm>
            <a:prstGeom prst="chevron">
              <a:avLst>
                <a:gd name="adj" fmla="val 25000"/>
              </a:avLst>
            </a:prstGeom>
            <a:gradFill rotWithShape="1">
              <a:gsLst>
                <a:gs pos="0">
                  <a:srgbClr val="97B6D3"/>
                </a:gs>
                <a:gs pos="100000">
                  <a:srgbClr val="2F6EA7"/>
                </a:gs>
              </a:gsLst>
              <a:lin ang="0" scaled="1"/>
            </a:gradFill>
            <a:ln w="12700">
              <a:solidFill>
                <a:srgbClr val="2F6EA7"/>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9237" name="AutoShape 499"/>
            <p:cNvSpPr>
              <a:spLocks noChangeArrowheads="1"/>
            </p:cNvSpPr>
            <p:nvPr/>
          </p:nvSpPr>
          <p:spPr bwMode="auto">
            <a:xfrm rot="5400000">
              <a:off x="563596" y="5966643"/>
              <a:ext cx="815905" cy="968375"/>
            </a:xfrm>
            <a:prstGeom prst="chevron">
              <a:avLst>
                <a:gd name="adj" fmla="val 25000"/>
              </a:avLst>
            </a:prstGeom>
            <a:solidFill>
              <a:srgbClr val="4D4D4D"/>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8100" cmpd="dbl">
                  <a:solidFill>
                    <a:srgbClr val="FF6600"/>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9238" name="AutoShape 500"/>
            <p:cNvSpPr>
              <a:spLocks noChangeArrowheads="1"/>
            </p:cNvSpPr>
            <p:nvPr/>
          </p:nvSpPr>
          <p:spPr bwMode="auto">
            <a:xfrm rot="5400000">
              <a:off x="614396" y="5924360"/>
              <a:ext cx="815905" cy="968375"/>
            </a:xfrm>
            <a:prstGeom prst="chevron">
              <a:avLst>
                <a:gd name="adj" fmla="val 25000"/>
              </a:avLst>
            </a:prstGeom>
            <a:gradFill rotWithShape="1">
              <a:gsLst>
                <a:gs pos="0">
                  <a:srgbClr val="FFB27E"/>
                </a:gs>
                <a:gs pos="100000">
                  <a:srgbClr val="FF6600"/>
                </a:gs>
              </a:gsLst>
              <a:lin ang="0" scaled="1"/>
            </a:gradFill>
            <a:ln w="12700">
              <a:solidFill>
                <a:srgbClr val="FF6600"/>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9239" name="AutoShape 501"/>
            <p:cNvSpPr>
              <a:spLocks noChangeArrowheads="1"/>
            </p:cNvSpPr>
            <p:nvPr/>
          </p:nvSpPr>
          <p:spPr bwMode="auto">
            <a:xfrm rot="5400000">
              <a:off x="563596" y="1461154"/>
              <a:ext cx="815905" cy="968375"/>
            </a:xfrm>
            <a:prstGeom prst="chevron">
              <a:avLst>
                <a:gd name="adj" fmla="val 25000"/>
              </a:avLst>
            </a:prstGeom>
            <a:solidFill>
              <a:srgbClr val="4D4D4D"/>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9240" name="AutoShape 502"/>
            <p:cNvSpPr>
              <a:spLocks noChangeArrowheads="1"/>
            </p:cNvSpPr>
            <p:nvPr/>
          </p:nvSpPr>
          <p:spPr bwMode="auto">
            <a:xfrm rot="5400000">
              <a:off x="614396" y="1418871"/>
              <a:ext cx="815905" cy="968375"/>
            </a:xfrm>
            <a:prstGeom prst="chevron">
              <a:avLst>
                <a:gd name="adj" fmla="val 25000"/>
              </a:avLst>
            </a:prstGeom>
            <a:gradFill rotWithShape="1">
              <a:gsLst>
                <a:gs pos="0">
                  <a:srgbClr val="97B6D3"/>
                </a:gs>
                <a:gs pos="100000">
                  <a:srgbClr val="2F6EA7"/>
                </a:gs>
              </a:gsLst>
              <a:lin ang="0" scaled="1"/>
            </a:gradFill>
            <a:ln w="12700">
              <a:solidFill>
                <a:srgbClr val="2F6EA7"/>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9241" name="AutoShape 503"/>
            <p:cNvSpPr>
              <a:spLocks noChangeArrowheads="1"/>
            </p:cNvSpPr>
            <p:nvPr/>
          </p:nvSpPr>
          <p:spPr bwMode="auto">
            <a:xfrm rot="5400000">
              <a:off x="563596" y="2212852"/>
              <a:ext cx="815905" cy="968375"/>
            </a:xfrm>
            <a:prstGeom prst="chevron">
              <a:avLst>
                <a:gd name="adj" fmla="val 25000"/>
              </a:avLst>
            </a:prstGeom>
            <a:solidFill>
              <a:srgbClr val="4D4D4D"/>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9242" name="AutoShape 504"/>
            <p:cNvSpPr>
              <a:spLocks noChangeArrowheads="1"/>
            </p:cNvSpPr>
            <p:nvPr/>
          </p:nvSpPr>
          <p:spPr bwMode="auto">
            <a:xfrm rot="5400000">
              <a:off x="614396" y="2170569"/>
              <a:ext cx="815905" cy="968375"/>
            </a:xfrm>
            <a:prstGeom prst="chevron">
              <a:avLst>
                <a:gd name="adj" fmla="val 25000"/>
              </a:avLst>
            </a:prstGeom>
            <a:gradFill rotWithShape="1">
              <a:gsLst>
                <a:gs pos="0">
                  <a:srgbClr val="81A7CA"/>
                </a:gs>
                <a:gs pos="100000">
                  <a:srgbClr val="2F6EA7"/>
                </a:gs>
              </a:gsLst>
              <a:lin ang="0" scaled="1"/>
            </a:gradFill>
            <a:ln w="12700">
              <a:solidFill>
                <a:srgbClr val="2F6EA7"/>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9243" name="AutoShape 505"/>
            <p:cNvSpPr>
              <a:spLocks noChangeArrowheads="1"/>
            </p:cNvSpPr>
            <p:nvPr/>
          </p:nvSpPr>
          <p:spPr bwMode="auto">
            <a:xfrm rot="5400000">
              <a:off x="563596" y="3714681"/>
              <a:ext cx="815905" cy="968375"/>
            </a:xfrm>
            <a:prstGeom prst="chevron">
              <a:avLst>
                <a:gd name="adj" fmla="val 25000"/>
              </a:avLst>
            </a:prstGeom>
            <a:solidFill>
              <a:srgbClr val="4D4D4D"/>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9244" name="AutoShape 506"/>
            <p:cNvSpPr>
              <a:spLocks noChangeArrowheads="1"/>
            </p:cNvSpPr>
            <p:nvPr/>
          </p:nvSpPr>
          <p:spPr bwMode="auto">
            <a:xfrm rot="5400000">
              <a:off x="614396" y="3672398"/>
              <a:ext cx="815905" cy="968375"/>
            </a:xfrm>
            <a:prstGeom prst="chevron">
              <a:avLst>
                <a:gd name="adj" fmla="val 25000"/>
              </a:avLst>
            </a:prstGeom>
            <a:gradFill rotWithShape="1">
              <a:gsLst>
                <a:gs pos="0">
                  <a:srgbClr val="B2D1B2"/>
                </a:gs>
                <a:gs pos="100000">
                  <a:srgbClr val="006600"/>
                </a:gs>
              </a:gsLst>
              <a:lin ang="0" scaled="1"/>
            </a:gradFill>
            <a:ln w="12700">
              <a:solidFill>
                <a:srgbClr val="006600"/>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9245" name="AutoShape 507"/>
            <p:cNvSpPr>
              <a:spLocks noChangeArrowheads="1"/>
            </p:cNvSpPr>
            <p:nvPr/>
          </p:nvSpPr>
          <p:spPr bwMode="auto">
            <a:xfrm rot="5400000">
              <a:off x="563596" y="4464813"/>
              <a:ext cx="815905" cy="968375"/>
            </a:xfrm>
            <a:prstGeom prst="chevron">
              <a:avLst>
                <a:gd name="adj" fmla="val 25000"/>
              </a:avLst>
            </a:prstGeom>
            <a:solidFill>
              <a:srgbClr val="4D4D4D"/>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9246" name="AutoShape 508"/>
            <p:cNvSpPr>
              <a:spLocks noChangeArrowheads="1"/>
            </p:cNvSpPr>
            <p:nvPr/>
          </p:nvSpPr>
          <p:spPr bwMode="auto">
            <a:xfrm rot="5400000">
              <a:off x="614396" y="4422530"/>
              <a:ext cx="815905" cy="968375"/>
            </a:xfrm>
            <a:prstGeom prst="chevron">
              <a:avLst>
                <a:gd name="adj" fmla="val 25000"/>
              </a:avLst>
            </a:prstGeom>
            <a:gradFill rotWithShape="1">
              <a:gsLst>
                <a:gs pos="0">
                  <a:srgbClr val="B2D1B2"/>
                </a:gs>
                <a:gs pos="100000">
                  <a:srgbClr val="006600"/>
                </a:gs>
              </a:gsLst>
              <a:lin ang="0" scaled="1"/>
            </a:gradFill>
            <a:ln w="12700">
              <a:solidFill>
                <a:srgbClr val="006600"/>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9247" name="AutoShape 509"/>
            <p:cNvSpPr>
              <a:spLocks noChangeArrowheads="1"/>
            </p:cNvSpPr>
            <p:nvPr/>
          </p:nvSpPr>
          <p:spPr bwMode="auto">
            <a:xfrm rot="5400000">
              <a:off x="563596" y="5216511"/>
              <a:ext cx="815905" cy="968375"/>
            </a:xfrm>
            <a:prstGeom prst="chevron">
              <a:avLst>
                <a:gd name="adj" fmla="val 25000"/>
              </a:avLst>
            </a:prstGeom>
            <a:solidFill>
              <a:srgbClr val="4D4D4D"/>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9248" name="AutoShape 510"/>
            <p:cNvSpPr>
              <a:spLocks noChangeArrowheads="1"/>
            </p:cNvSpPr>
            <p:nvPr/>
          </p:nvSpPr>
          <p:spPr bwMode="auto">
            <a:xfrm rot="5400000">
              <a:off x="614396" y="5174228"/>
              <a:ext cx="815905" cy="968375"/>
            </a:xfrm>
            <a:prstGeom prst="chevron">
              <a:avLst>
                <a:gd name="adj" fmla="val 25000"/>
              </a:avLst>
            </a:prstGeom>
            <a:gradFill rotWithShape="1">
              <a:gsLst>
                <a:gs pos="0">
                  <a:srgbClr val="B2D1B2"/>
                </a:gs>
                <a:gs pos="100000">
                  <a:srgbClr val="006600"/>
                </a:gs>
              </a:gsLst>
              <a:lin ang="0" scaled="1"/>
            </a:gradFill>
            <a:ln w="12700">
              <a:solidFill>
                <a:srgbClr val="006600"/>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9249" name="Text Box 511"/>
            <p:cNvSpPr txBox="1">
              <a:spLocks noChangeArrowheads="1"/>
            </p:cNvSpPr>
            <p:nvPr/>
          </p:nvSpPr>
          <p:spPr bwMode="auto">
            <a:xfrm>
              <a:off x="778667" y="279078"/>
              <a:ext cx="487363" cy="27718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1200" b="0">
                  <a:latin typeface="Impact" pitchFamily="34" charset="0"/>
                </a:rPr>
                <a:t>PLAN</a:t>
              </a:r>
            </a:p>
          </p:txBody>
        </p:sp>
        <p:sp>
          <p:nvSpPr>
            <p:cNvPr id="9250" name="Text Box 512"/>
            <p:cNvSpPr txBox="1">
              <a:spLocks noChangeArrowheads="1"/>
            </p:cNvSpPr>
            <p:nvPr/>
          </p:nvSpPr>
          <p:spPr bwMode="auto">
            <a:xfrm>
              <a:off x="670717" y="1016682"/>
              <a:ext cx="700088" cy="27718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1200" b="0">
                  <a:latin typeface="Impact" pitchFamily="34" charset="0"/>
                </a:rPr>
                <a:t>RECRUIT</a:t>
              </a:r>
            </a:p>
          </p:txBody>
        </p:sp>
        <p:sp>
          <p:nvSpPr>
            <p:cNvPr id="9251" name="Text Box 513"/>
            <p:cNvSpPr txBox="1">
              <a:spLocks noChangeArrowheads="1"/>
            </p:cNvSpPr>
            <p:nvPr/>
          </p:nvSpPr>
          <p:spPr bwMode="auto">
            <a:xfrm>
              <a:off x="696117" y="1766813"/>
              <a:ext cx="647700" cy="27718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1200" b="0">
                  <a:latin typeface="Impact" pitchFamily="34" charset="0"/>
                </a:rPr>
                <a:t>ASSESS</a:t>
              </a:r>
            </a:p>
          </p:txBody>
        </p:sp>
        <p:sp>
          <p:nvSpPr>
            <p:cNvPr id="9252" name="Text Box 514"/>
            <p:cNvSpPr txBox="1">
              <a:spLocks noChangeArrowheads="1"/>
            </p:cNvSpPr>
            <p:nvPr/>
          </p:nvSpPr>
          <p:spPr bwMode="auto">
            <a:xfrm>
              <a:off x="599280" y="2518511"/>
              <a:ext cx="844550" cy="27718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1200" b="0">
                  <a:latin typeface="Impact" pitchFamily="34" charset="0"/>
                </a:rPr>
                <a:t>INTERVIEW</a:t>
              </a:r>
            </a:p>
          </p:txBody>
        </p:sp>
        <p:sp>
          <p:nvSpPr>
            <p:cNvPr id="9253" name="Text Box 515"/>
            <p:cNvSpPr txBox="1">
              <a:spLocks noChangeArrowheads="1"/>
            </p:cNvSpPr>
            <p:nvPr/>
          </p:nvSpPr>
          <p:spPr bwMode="auto">
            <a:xfrm>
              <a:off x="510380" y="3268643"/>
              <a:ext cx="1023938" cy="27718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1200" b="0">
                  <a:latin typeface="Impact" pitchFamily="34" charset="0"/>
                </a:rPr>
                <a:t>ON-BOARDING</a:t>
              </a:r>
            </a:p>
          </p:txBody>
        </p:sp>
        <p:sp>
          <p:nvSpPr>
            <p:cNvPr id="9254" name="Text Box 516"/>
            <p:cNvSpPr txBox="1">
              <a:spLocks noChangeArrowheads="1"/>
            </p:cNvSpPr>
            <p:nvPr/>
          </p:nvSpPr>
          <p:spPr bwMode="auto">
            <a:xfrm>
              <a:off x="613567" y="4018775"/>
              <a:ext cx="814388" cy="27718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1200" b="0">
                  <a:latin typeface="Impact" pitchFamily="34" charset="0"/>
                </a:rPr>
                <a:t>COACHING</a:t>
              </a:r>
            </a:p>
          </p:txBody>
        </p:sp>
        <p:sp>
          <p:nvSpPr>
            <p:cNvPr id="9255" name="Text Box 517"/>
            <p:cNvSpPr txBox="1">
              <a:spLocks noChangeArrowheads="1"/>
            </p:cNvSpPr>
            <p:nvPr/>
          </p:nvSpPr>
          <p:spPr bwMode="auto">
            <a:xfrm>
              <a:off x="492917" y="4770473"/>
              <a:ext cx="1058863" cy="27718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1200" b="0">
                  <a:latin typeface="Impact" pitchFamily="34" charset="0"/>
                </a:rPr>
                <a:t>PERFORMANCE</a:t>
              </a:r>
            </a:p>
          </p:txBody>
        </p:sp>
        <p:sp>
          <p:nvSpPr>
            <p:cNvPr id="9256" name="Text Box 518"/>
            <p:cNvSpPr txBox="1">
              <a:spLocks noChangeArrowheads="1"/>
            </p:cNvSpPr>
            <p:nvPr/>
          </p:nvSpPr>
          <p:spPr bwMode="auto">
            <a:xfrm>
              <a:off x="604042" y="5522170"/>
              <a:ext cx="830263" cy="27718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1200" b="0">
                  <a:latin typeface="Impact" pitchFamily="34" charset="0"/>
                </a:rPr>
                <a:t>RETENTION</a:t>
              </a:r>
            </a:p>
          </p:txBody>
        </p:sp>
        <p:sp>
          <p:nvSpPr>
            <p:cNvPr id="9257" name="Text Box 519"/>
            <p:cNvSpPr txBox="1">
              <a:spLocks noChangeArrowheads="1"/>
            </p:cNvSpPr>
            <p:nvPr/>
          </p:nvSpPr>
          <p:spPr bwMode="auto">
            <a:xfrm>
              <a:off x="543717" y="6272302"/>
              <a:ext cx="955675" cy="27718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1200" b="0">
                  <a:latin typeface="Impact" pitchFamily="34" charset="0"/>
                </a:rPr>
                <a:t>SUCCESSION</a:t>
              </a:r>
            </a:p>
          </p:txBody>
        </p:sp>
      </p:grpSp>
      <p:sp>
        <p:nvSpPr>
          <p:cNvPr id="5" name="Rectangle 4"/>
          <p:cNvSpPr>
            <a:spLocks noChangeArrowheads="1"/>
          </p:cNvSpPr>
          <p:nvPr/>
        </p:nvSpPr>
        <p:spPr bwMode="auto">
          <a:xfrm>
            <a:off x="1801813" y="3057525"/>
            <a:ext cx="4572000" cy="5238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r>
              <a:rPr lang="en-US" sz="1400" i="1">
                <a:solidFill>
                  <a:srgbClr val="FFFFCC"/>
                </a:solidFill>
                <a:latin typeface="Arial" charset="0"/>
                <a:cs typeface="Arial" charset="0"/>
              </a:rPr>
              <a:t>37%  of new employees are lost within 30 days </a:t>
            </a:r>
          </a:p>
          <a:p>
            <a:r>
              <a:rPr lang="en-US" sz="1400" i="1">
                <a:solidFill>
                  <a:srgbClr val="FFFFCC"/>
                </a:solidFill>
                <a:latin typeface="Arial" charset="0"/>
                <a:cs typeface="Arial" charset="0"/>
              </a:rPr>
              <a:t>The full TMP process earns our </a:t>
            </a:r>
            <a:r>
              <a:rPr lang="en-US" sz="1400">
                <a:solidFill>
                  <a:srgbClr val="FFFFCC"/>
                </a:solidFill>
                <a:latin typeface="Arial" charset="0"/>
                <a:cs typeface="Arial" charset="0"/>
              </a:rPr>
              <a:t>4|4|4 Guarantee</a:t>
            </a:r>
          </a:p>
        </p:txBody>
      </p:sp>
      <p:sp>
        <p:nvSpPr>
          <p:cNvPr id="101" name="Rectangle 100"/>
          <p:cNvSpPr>
            <a:spLocks noChangeArrowheads="1"/>
          </p:cNvSpPr>
          <p:nvPr/>
        </p:nvSpPr>
        <p:spPr bwMode="auto">
          <a:xfrm>
            <a:off x="1943100" y="3784600"/>
            <a:ext cx="4572000" cy="5222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r>
              <a:rPr lang="en-US" sz="1400" i="1" dirty="0">
                <a:solidFill>
                  <a:srgbClr val="33CCCC"/>
                </a:solidFill>
                <a:latin typeface="Arial" charset="0"/>
                <a:cs typeface="Arial" charset="0"/>
              </a:rPr>
              <a:t>Review the assessment in depth with the individual</a:t>
            </a:r>
          </a:p>
          <a:p>
            <a:r>
              <a:rPr lang="en-US" sz="1400" i="1" dirty="0">
                <a:solidFill>
                  <a:srgbClr val="33CCCC"/>
                </a:solidFill>
                <a:latin typeface="Arial" charset="0"/>
                <a:cs typeface="Arial" charset="0"/>
              </a:rPr>
              <a:t>Take them to their </a:t>
            </a:r>
            <a:r>
              <a:rPr lang="en-US" sz="1400" dirty="0">
                <a:solidFill>
                  <a:srgbClr val="33CCCC"/>
                </a:solidFill>
                <a:latin typeface="Arial" charset="0"/>
                <a:cs typeface="Arial" charset="0"/>
              </a:rPr>
              <a:t>full potential</a:t>
            </a:r>
          </a:p>
        </p:txBody>
      </p:sp>
      <p:sp>
        <p:nvSpPr>
          <p:cNvPr id="102" name="AutoShape 553"/>
          <p:cNvSpPr>
            <a:spLocks/>
          </p:cNvSpPr>
          <p:nvPr/>
        </p:nvSpPr>
        <p:spPr bwMode="auto">
          <a:xfrm rot="10800000">
            <a:off x="1638300" y="3741738"/>
            <a:ext cx="141288" cy="654050"/>
          </a:xfrm>
          <a:prstGeom prst="leftBrace">
            <a:avLst>
              <a:gd name="adj1" fmla="val 98735"/>
              <a:gd name="adj2" fmla="val 50569"/>
            </a:avLst>
          </a:prstGeom>
          <a:noFill/>
          <a:ln w="19050">
            <a:solidFill>
              <a:schemeClr val="tx1"/>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endParaRPr lang="en-US" b="0">
              <a:solidFill>
                <a:srgbClr val="FFFFCC"/>
              </a:solidFill>
            </a:endParaRPr>
          </a:p>
        </p:txBody>
      </p:sp>
      <p:sp>
        <p:nvSpPr>
          <p:cNvPr id="42" name="Text Box 9"/>
          <p:cNvSpPr txBox="1">
            <a:spLocks noChangeArrowheads="1"/>
          </p:cNvSpPr>
          <p:nvPr/>
        </p:nvSpPr>
        <p:spPr bwMode="auto">
          <a:xfrm>
            <a:off x="4876800" y="6362700"/>
            <a:ext cx="3187989" cy="30777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en-US" sz="1400" b="0" dirty="0">
                <a:latin typeface="Arial" charset="0"/>
              </a:rPr>
              <a:t>© Strategic Talent Management, </a:t>
            </a:r>
            <a:r>
              <a:rPr lang="en-US" sz="1400" b="0" dirty="0" smtClean="0">
                <a:latin typeface="Arial" charset="0"/>
              </a:rPr>
              <a:t>2013</a:t>
            </a:r>
            <a:endParaRPr lang="en-US" sz="1400" b="0" dirty="0">
              <a:latin typeface="Arial" charset="0"/>
            </a:endParaRPr>
          </a:p>
        </p:txBody>
      </p:sp>
      <p:pic>
        <p:nvPicPr>
          <p:cNvPr id="38915" name="Picture 3" descr="C:\Documents and Settings\Art Boulay\Local Settings\Temporary Internet Files\Content.IE5\4U6HL8ZD\MP900431794[1].jpg"/>
          <p:cNvPicPr>
            <a:picLocks noChangeAspect="1" noChangeArrowheads="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621213" y="1167996"/>
            <a:ext cx="2438400" cy="24384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401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1000"/>
                                  </p:stCondLst>
                                  <p:childTnLst>
                                    <p:set>
                                      <p:cBhvr>
                                        <p:cTn id="6" dur="1" fill="hold">
                                          <p:stCondLst>
                                            <p:cond delay="0"/>
                                          </p:stCondLst>
                                        </p:cTn>
                                        <p:tgtEl>
                                          <p:spTgt spid="38915"/>
                                        </p:tgtEl>
                                        <p:attrNameLst>
                                          <p:attrName>style.visibility</p:attrName>
                                        </p:attrNameLst>
                                      </p:cBhvr>
                                      <p:to>
                                        <p:strVal val="visible"/>
                                      </p:to>
                                    </p:set>
                                    <p:anim calcmode="lin" valueType="num">
                                      <p:cBhvr additive="base">
                                        <p:cTn id="7" dur="500" fill="hold"/>
                                        <p:tgtEl>
                                          <p:spTgt spid="38915"/>
                                        </p:tgtEl>
                                        <p:attrNameLst>
                                          <p:attrName>ppt_x</p:attrName>
                                        </p:attrNameLst>
                                      </p:cBhvr>
                                      <p:tavLst>
                                        <p:tav tm="0">
                                          <p:val>
                                            <p:strVal val="#ppt_x"/>
                                          </p:val>
                                        </p:tav>
                                        <p:tav tm="100000">
                                          <p:val>
                                            <p:strVal val="#ppt_x"/>
                                          </p:val>
                                        </p:tav>
                                      </p:tavLst>
                                    </p:anim>
                                    <p:anim calcmode="lin" valueType="num">
                                      <p:cBhvr additive="base">
                                        <p:cTn id="8" dur="500" fill="hold"/>
                                        <p:tgtEl>
                                          <p:spTgt spid="389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Slide Number Placeholder 1"/>
          <p:cNvSpPr txBox="1">
            <a:spLocks noGrp="1"/>
          </p:cNvSpPr>
          <p:nvPr/>
        </p:nvSpPr>
        <p:spPr bwMode="auto">
          <a:xfrm>
            <a:off x="8763000" y="6353175"/>
            <a:ext cx="381000" cy="3238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r" eaLnBrk="1" hangingPunct="1"/>
            <a:fld id="{C335187A-2E95-42B0-9F0A-88BE9B03940D}" type="slidenum">
              <a:rPr lang="en-US" sz="1400" b="0">
                <a:latin typeface="Arial" charset="0"/>
              </a:rPr>
              <a:pPr algn="r" eaLnBrk="1" hangingPunct="1"/>
              <a:t>12</a:t>
            </a:fld>
            <a:endParaRPr lang="en-US" sz="1400" b="0">
              <a:latin typeface="Arial" charset="0"/>
            </a:endParaRPr>
          </a:p>
        </p:txBody>
      </p:sp>
      <p:pic>
        <p:nvPicPr>
          <p:cNvPr id="9219" name="Picture 8" descr="STM swish"/>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23263" y="6324600"/>
            <a:ext cx="363537" cy="381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66" name="AutoShape 553"/>
          <p:cNvSpPr>
            <a:spLocks/>
          </p:cNvSpPr>
          <p:nvPr/>
        </p:nvSpPr>
        <p:spPr bwMode="auto">
          <a:xfrm rot="10800000">
            <a:off x="1498600" y="3027363"/>
            <a:ext cx="139700" cy="654050"/>
          </a:xfrm>
          <a:prstGeom prst="leftBrace">
            <a:avLst>
              <a:gd name="adj1" fmla="val 99857"/>
              <a:gd name="adj2" fmla="val 50569"/>
            </a:avLst>
          </a:prstGeom>
          <a:noFill/>
          <a:ln w="19050">
            <a:solidFill>
              <a:schemeClr val="tx1"/>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endParaRPr lang="en-US" b="0">
              <a:solidFill>
                <a:srgbClr val="FFFFCC"/>
              </a:solidFill>
            </a:endParaRPr>
          </a:p>
        </p:txBody>
      </p:sp>
      <p:grpSp>
        <p:nvGrpSpPr>
          <p:cNvPr id="9222" name="Group 3"/>
          <p:cNvGrpSpPr>
            <a:grpSpLocks/>
          </p:cNvGrpSpPr>
          <p:nvPr/>
        </p:nvGrpSpPr>
        <p:grpSpPr bwMode="auto">
          <a:xfrm>
            <a:off x="381000" y="22225"/>
            <a:ext cx="1063625" cy="6835775"/>
            <a:chOff x="487361" y="23030"/>
            <a:chExt cx="1064419" cy="6835753"/>
          </a:xfrm>
        </p:grpSpPr>
        <p:sp>
          <p:nvSpPr>
            <p:cNvPr id="9231" name="AutoShape 493"/>
            <p:cNvSpPr>
              <a:spLocks noChangeArrowheads="1"/>
            </p:cNvSpPr>
            <p:nvPr/>
          </p:nvSpPr>
          <p:spPr bwMode="auto">
            <a:xfrm rot="5400000">
              <a:off x="560346" y="-26442"/>
              <a:ext cx="804943" cy="947738"/>
            </a:xfrm>
            <a:prstGeom prst="homePlate">
              <a:avLst>
                <a:gd name="adj" fmla="val 25000"/>
              </a:avLst>
            </a:prstGeom>
            <a:solidFill>
              <a:srgbClr val="4D4D4D"/>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9232" name="AutoShape 494"/>
            <p:cNvSpPr>
              <a:spLocks noChangeArrowheads="1"/>
            </p:cNvSpPr>
            <p:nvPr/>
          </p:nvSpPr>
          <p:spPr bwMode="auto">
            <a:xfrm rot="5400000">
              <a:off x="622108" y="-59329"/>
              <a:ext cx="783019" cy="947738"/>
            </a:xfrm>
            <a:prstGeom prst="homePlate">
              <a:avLst>
                <a:gd name="adj" fmla="val 25000"/>
              </a:avLst>
            </a:prstGeom>
            <a:gradFill rotWithShape="1">
              <a:gsLst>
                <a:gs pos="0">
                  <a:srgbClr val="97B6D3"/>
                </a:gs>
                <a:gs pos="100000">
                  <a:srgbClr val="2F6EA7"/>
                </a:gs>
              </a:gsLst>
              <a:lin ang="0" scaled="1"/>
            </a:gradFill>
            <a:ln w="12700">
              <a:solidFill>
                <a:srgbClr val="2F6EA7"/>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rot="10800000" vert="eaVert" wrap="none" anchor="ctr"/>
            <a:lstStyle/>
            <a:p>
              <a:pPr algn="ctr"/>
              <a:endParaRPr lang="en-US" b="0"/>
            </a:p>
          </p:txBody>
        </p:sp>
        <p:sp>
          <p:nvSpPr>
            <p:cNvPr id="9233" name="AutoShape 495"/>
            <p:cNvSpPr>
              <a:spLocks noChangeArrowheads="1"/>
            </p:cNvSpPr>
            <p:nvPr/>
          </p:nvSpPr>
          <p:spPr bwMode="auto">
            <a:xfrm rot="5400000">
              <a:off x="563596" y="2962983"/>
              <a:ext cx="815905" cy="968375"/>
            </a:xfrm>
            <a:prstGeom prst="chevron">
              <a:avLst>
                <a:gd name="adj" fmla="val 25000"/>
              </a:avLst>
            </a:prstGeom>
            <a:solidFill>
              <a:srgbClr val="4D4D4D"/>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8100" cmpd="dbl">
                  <a:solidFill>
                    <a:srgbClr val="BDFF9D"/>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9234" name="AutoShape 496"/>
            <p:cNvSpPr>
              <a:spLocks noChangeArrowheads="1"/>
            </p:cNvSpPr>
            <p:nvPr/>
          </p:nvSpPr>
          <p:spPr bwMode="auto">
            <a:xfrm rot="5400000">
              <a:off x="614396" y="2920700"/>
              <a:ext cx="815905" cy="968375"/>
            </a:xfrm>
            <a:prstGeom prst="chevron">
              <a:avLst>
                <a:gd name="adj" fmla="val 25000"/>
              </a:avLst>
            </a:prstGeom>
            <a:gradFill rotWithShape="1">
              <a:gsLst>
                <a:gs pos="0">
                  <a:srgbClr val="B2D1B2"/>
                </a:gs>
                <a:gs pos="100000">
                  <a:srgbClr val="006600"/>
                </a:gs>
              </a:gsLst>
              <a:lin ang="0" scaled="1"/>
            </a:gradFill>
            <a:ln w="12700">
              <a:solidFill>
                <a:srgbClr val="006600"/>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9235" name="AutoShape 497"/>
            <p:cNvSpPr>
              <a:spLocks noChangeArrowheads="1"/>
            </p:cNvSpPr>
            <p:nvPr/>
          </p:nvSpPr>
          <p:spPr bwMode="auto">
            <a:xfrm rot="5400000">
              <a:off x="563596" y="711022"/>
              <a:ext cx="815905" cy="968375"/>
            </a:xfrm>
            <a:prstGeom prst="chevron">
              <a:avLst>
                <a:gd name="adj" fmla="val 25000"/>
              </a:avLst>
            </a:prstGeom>
            <a:solidFill>
              <a:srgbClr val="4D4D4D"/>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9236" name="AutoShape 498"/>
            <p:cNvSpPr>
              <a:spLocks noChangeArrowheads="1"/>
            </p:cNvSpPr>
            <p:nvPr/>
          </p:nvSpPr>
          <p:spPr bwMode="auto">
            <a:xfrm rot="5400000">
              <a:off x="614396" y="668739"/>
              <a:ext cx="815905" cy="968375"/>
            </a:xfrm>
            <a:prstGeom prst="chevron">
              <a:avLst>
                <a:gd name="adj" fmla="val 25000"/>
              </a:avLst>
            </a:prstGeom>
            <a:gradFill rotWithShape="1">
              <a:gsLst>
                <a:gs pos="0">
                  <a:srgbClr val="97B6D3"/>
                </a:gs>
                <a:gs pos="100000">
                  <a:srgbClr val="2F6EA7"/>
                </a:gs>
              </a:gsLst>
              <a:lin ang="0" scaled="1"/>
            </a:gradFill>
            <a:ln w="12700">
              <a:solidFill>
                <a:srgbClr val="2F6EA7"/>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9237" name="AutoShape 499"/>
            <p:cNvSpPr>
              <a:spLocks noChangeArrowheads="1"/>
            </p:cNvSpPr>
            <p:nvPr/>
          </p:nvSpPr>
          <p:spPr bwMode="auto">
            <a:xfrm rot="5400000">
              <a:off x="563596" y="5966643"/>
              <a:ext cx="815905" cy="968375"/>
            </a:xfrm>
            <a:prstGeom prst="chevron">
              <a:avLst>
                <a:gd name="adj" fmla="val 25000"/>
              </a:avLst>
            </a:prstGeom>
            <a:solidFill>
              <a:srgbClr val="4D4D4D"/>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8100" cmpd="dbl">
                  <a:solidFill>
                    <a:srgbClr val="FF6600"/>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9238" name="AutoShape 500"/>
            <p:cNvSpPr>
              <a:spLocks noChangeArrowheads="1"/>
            </p:cNvSpPr>
            <p:nvPr/>
          </p:nvSpPr>
          <p:spPr bwMode="auto">
            <a:xfrm rot="5400000">
              <a:off x="614396" y="5924360"/>
              <a:ext cx="815905" cy="968375"/>
            </a:xfrm>
            <a:prstGeom prst="chevron">
              <a:avLst>
                <a:gd name="adj" fmla="val 25000"/>
              </a:avLst>
            </a:prstGeom>
            <a:gradFill rotWithShape="1">
              <a:gsLst>
                <a:gs pos="0">
                  <a:srgbClr val="FFB27E"/>
                </a:gs>
                <a:gs pos="100000">
                  <a:srgbClr val="FF6600"/>
                </a:gs>
              </a:gsLst>
              <a:lin ang="0" scaled="1"/>
            </a:gradFill>
            <a:ln w="12700">
              <a:solidFill>
                <a:srgbClr val="FF6600"/>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9239" name="AutoShape 501"/>
            <p:cNvSpPr>
              <a:spLocks noChangeArrowheads="1"/>
            </p:cNvSpPr>
            <p:nvPr/>
          </p:nvSpPr>
          <p:spPr bwMode="auto">
            <a:xfrm rot="5400000">
              <a:off x="563596" y="1461154"/>
              <a:ext cx="815905" cy="968375"/>
            </a:xfrm>
            <a:prstGeom prst="chevron">
              <a:avLst>
                <a:gd name="adj" fmla="val 25000"/>
              </a:avLst>
            </a:prstGeom>
            <a:solidFill>
              <a:srgbClr val="4D4D4D"/>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9240" name="AutoShape 502"/>
            <p:cNvSpPr>
              <a:spLocks noChangeArrowheads="1"/>
            </p:cNvSpPr>
            <p:nvPr/>
          </p:nvSpPr>
          <p:spPr bwMode="auto">
            <a:xfrm rot="5400000">
              <a:off x="614396" y="1418871"/>
              <a:ext cx="815905" cy="968375"/>
            </a:xfrm>
            <a:prstGeom prst="chevron">
              <a:avLst>
                <a:gd name="adj" fmla="val 25000"/>
              </a:avLst>
            </a:prstGeom>
            <a:gradFill rotWithShape="1">
              <a:gsLst>
                <a:gs pos="0">
                  <a:srgbClr val="97B6D3"/>
                </a:gs>
                <a:gs pos="100000">
                  <a:srgbClr val="2F6EA7"/>
                </a:gs>
              </a:gsLst>
              <a:lin ang="0" scaled="1"/>
            </a:gradFill>
            <a:ln w="12700">
              <a:solidFill>
                <a:srgbClr val="2F6EA7"/>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9241" name="AutoShape 503"/>
            <p:cNvSpPr>
              <a:spLocks noChangeArrowheads="1"/>
            </p:cNvSpPr>
            <p:nvPr/>
          </p:nvSpPr>
          <p:spPr bwMode="auto">
            <a:xfrm rot="5400000">
              <a:off x="563596" y="2212852"/>
              <a:ext cx="815905" cy="968375"/>
            </a:xfrm>
            <a:prstGeom prst="chevron">
              <a:avLst>
                <a:gd name="adj" fmla="val 25000"/>
              </a:avLst>
            </a:prstGeom>
            <a:solidFill>
              <a:srgbClr val="4D4D4D"/>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9242" name="AutoShape 504"/>
            <p:cNvSpPr>
              <a:spLocks noChangeArrowheads="1"/>
            </p:cNvSpPr>
            <p:nvPr/>
          </p:nvSpPr>
          <p:spPr bwMode="auto">
            <a:xfrm rot="5400000">
              <a:off x="614396" y="2170569"/>
              <a:ext cx="815905" cy="968375"/>
            </a:xfrm>
            <a:prstGeom prst="chevron">
              <a:avLst>
                <a:gd name="adj" fmla="val 25000"/>
              </a:avLst>
            </a:prstGeom>
            <a:gradFill rotWithShape="1">
              <a:gsLst>
                <a:gs pos="0">
                  <a:srgbClr val="81A7CA"/>
                </a:gs>
                <a:gs pos="100000">
                  <a:srgbClr val="2F6EA7"/>
                </a:gs>
              </a:gsLst>
              <a:lin ang="0" scaled="1"/>
            </a:gradFill>
            <a:ln w="12700">
              <a:solidFill>
                <a:srgbClr val="2F6EA7"/>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9243" name="AutoShape 505"/>
            <p:cNvSpPr>
              <a:spLocks noChangeArrowheads="1"/>
            </p:cNvSpPr>
            <p:nvPr/>
          </p:nvSpPr>
          <p:spPr bwMode="auto">
            <a:xfrm rot="5400000">
              <a:off x="563596" y="3714681"/>
              <a:ext cx="815905" cy="968375"/>
            </a:xfrm>
            <a:prstGeom prst="chevron">
              <a:avLst>
                <a:gd name="adj" fmla="val 25000"/>
              </a:avLst>
            </a:prstGeom>
            <a:solidFill>
              <a:srgbClr val="4D4D4D"/>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9244" name="AutoShape 506"/>
            <p:cNvSpPr>
              <a:spLocks noChangeArrowheads="1"/>
            </p:cNvSpPr>
            <p:nvPr/>
          </p:nvSpPr>
          <p:spPr bwMode="auto">
            <a:xfrm rot="5400000">
              <a:off x="614396" y="3672398"/>
              <a:ext cx="815905" cy="968375"/>
            </a:xfrm>
            <a:prstGeom prst="chevron">
              <a:avLst>
                <a:gd name="adj" fmla="val 25000"/>
              </a:avLst>
            </a:prstGeom>
            <a:gradFill rotWithShape="1">
              <a:gsLst>
                <a:gs pos="0">
                  <a:srgbClr val="B2D1B2"/>
                </a:gs>
                <a:gs pos="100000">
                  <a:srgbClr val="006600"/>
                </a:gs>
              </a:gsLst>
              <a:lin ang="0" scaled="1"/>
            </a:gradFill>
            <a:ln w="12700">
              <a:solidFill>
                <a:srgbClr val="006600"/>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9245" name="AutoShape 507"/>
            <p:cNvSpPr>
              <a:spLocks noChangeArrowheads="1"/>
            </p:cNvSpPr>
            <p:nvPr/>
          </p:nvSpPr>
          <p:spPr bwMode="auto">
            <a:xfrm rot="5400000">
              <a:off x="563596" y="4464813"/>
              <a:ext cx="815905" cy="968375"/>
            </a:xfrm>
            <a:prstGeom prst="chevron">
              <a:avLst>
                <a:gd name="adj" fmla="val 25000"/>
              </a:avLst>
            </a:prstGeom>
            <a:solidFill>
              <a:srgbClr val="4D4D4D"/>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9246" name="AutoShape 508"/>
            <p:cNvSpPr>
              <a:spLocks noChangeArrowheads="1"/>
            </p:cNvSpPr>
            <p:nvPr/>
          </p:nvSpPr>
          <p:spPr bwMode="auto">
            <a:xfrm rot="5400000">
              <a:off x="614396" y="4422530"/>
              <a:ext cx="815905" cy="968375"/>
            </a:xfrm>
            <a:prstGeom prst="chevron">
              <a:avLst>
                <a:gd name="adj" fmla="val 25000"/>
              </a:avLst>
            </a:prstGeom>
            <a:gradFill rotWithShape="1">
              <a:gsLst>
                <a:gs pos="0">
                  <a:srgbClr val="B2D1B2"/>
                </a:gs>
                <a:gs pos="100000">
                  <a:srgbClr val="006600"/>
                </a:gs>
              </a:gsLst>
              <a:lin ang="0" scaled="1"/>
            </a:gradFill>
            <a:ln w="12700">
              <a:solidFill>
                <a:srgbClr val="006600"/>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9247" name="AutoShape 509"/>
            <p:cNvSpPr>
              <a:spLocks noChangeArrowheads="1"/>
            </p:cNvSpPr>
            <p:nvPr/>
          </p:nvSpPr>
          <p:spPr bwMode="auto">
            <a:xfrm rot="5400000">
              <a:off x="563596" y="5216511"/>
              <a:ext cx="815905" cy="968375"/>
            </a:xfrm>
            <a:prstGeom prst="chevron">
              <a:avLst>
                <a:gd name="adj" fmla="val 25000"/>
              </a:avLst>
            </a:prstGeom>
            <a:solidFill>
              <a:srgbClr val="4D4D4D"/>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9248" name="AutoShape 510"/>
            <p:cNvSpPr>
              <a:spLocks noChangeArrowheads="1"/>
            </p:cNvSpPr>
            <p:nvPr/>
          </p:nvSpPr>
          <p:spPr bwMode="auto">
            <a:xfrm rot="5400000">
              <a:off x="614396" y="5174228"/>
              <a:ext cx="815905" cy="968375"/>
            </a:xfrm>
            <a:prstGeom prst="chevron">
              <a:avLst>
                <a:gd name="adj" fmla="val 25000"/>
              </a:avLst>
            </a:prstGeom>
            <a:gradFill rotWithShape="1">
              <a:gsLst>
                <a:gs pos="0">
                  <a:srgbClr val="B2D1B2"/>
                </a:gs>
                <a:gs pos="100000">
                  <a:srgbClr val="006600"/>
                </a:gs>
              </a:gsLst>
              <a:lin ang="0" scaled="1"/>
            </a:gradFill>
            <a:ln w="12700">
              <a:solidFill>
                <a:srgbClr val="006600"/>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9249" name="Text Box 511"/>
            <p:cNvSpPr txBox="1">
              <a:spLocks noChangeArrowheads="1"/>
            </p:cNvSpPr>
            <p:nvPr/>
          </p:nvSpPr>
          <p:spPr bwMode="auto">
            <a:xfrm>
              <a:off x="778667" y="279078"/>
              <a:ext cx="487363" cy="27718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1200" b="0">
                  <a:latin typeface="Impact" pitchFamily="34" charset="0"/>
                </a:rPr>
                <a:t>PLAN</a:t>
              </a:r>
            </a:p>
          </p:txBody>
        </p:sp>
        <p:sp>
          <p:nvSpPr>
            <p:cNvPr id="9250" name="Text Box 512"/>
            <p:cNvSpPr txBox="1">
              <a:spLocks noChangeArrowheads="1"/>
            </p:cNvSpPr>
            <p:nvPr/>
          </p:nvSpPr>
          <p:spPr bwMode="auto">
            <a:xfrm>
              <a:off x="670717" y="1016682"/>
              <a:ext cx="700088" cy="27718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1200" b="0">
                  <a:latin typeface="Impact" pitchFamily="34" charset="0"/>
                </a:rPr>
                <a:t>RECRUIT</a:t>
              </a:r>
            </a:p>
          </p:txBody>
        </p:sp>
        <p:sp>
          <p:nvSpPr>
            <p:cNvPr id="9251" name="Text Box 513"/>
            <p:cNvSpPr txBox="1">
              <a:spLocks noChangeArrowheads="1"/>
            </p:cNvSpPr>
            <p:nvPr/>
          </p:nvSpPr>
          <p:spPr bwMode="auto">
            <a:xfrm>
              <a:off x="696117" y="1766813"/>
              <a:ext cx="647700" cy="27718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1200" b="0">
                  <a:latin typeface="Impact" pitchFamily="34" charset="0"/>
                </a:rPr>
                <a:t>ASSESS</a:t>
              </a:r>
            </a:p>
          </p:txBody>
        </p:sp>
        <p:sp>
          <p:nvSpPr>
            <p:cNvPr id="9252" name="Text Box 514"/>
            <p:cNvSpPr txBox="1">
              <a:spLocks noChangeArrowheads="1"/>
            </p:cNvSpPr>
            <p:nvPr/>
          </p:nvSpPr>
          <p:spPr bwMode="auto">
            <a:xfrm>
              <a:off x="599280" y="2518511"/>
              <a:ext cx="844550" cy="27718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1200" b="0">
                  <a:latin typeface="Impact" pitchFamily="34" charset="0"/>
                </a:rPr>
                <a:t>INTERVIEW</a:t>
              </a:r>
            </a:p>
          </p:txBody>
        </p:sp>
        <p:sp>
          <p:nvSpPr>
            <p:cNvPr id="9253" name="Text Box 515"/>
            <p:cNvSpPr txBox="1">
              <a:spLocks noChangeArrowheads="1"/>
            </p:cNvSpPr>
            <p:nvPr/>
          </p:nvSpPr>
          <p:spPr bwMode="auto">
            <a:xfrm>
              <a:off x="510380" y="3268643"/>
              <a:ext cx="1023938" cy="27718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1200" b="0">
                  <a:latin typeface="Impact" pitchFamily="34" charset="0"/>
                </a:rPr>
                <a:t>ON-BOARDING</a:t>
              </a:r>
            </a:p>
          </p:txBody>
        </p:sp>
        <p:sp>
          <p:nvSpPr>
            <p:cNvPr id="9254" name="Text Box 516"/>
            <p:cNvSpPr txBox="1">
              <a:spLocks noChangeArrowheads="1"/>
            </p:cNvSpPr>
            <p:nvPr/>
          </p:nvSpPr>
          <p:spPr bwMode="auto">
            <a:xfrm>
              <a:off x="613567" y="4018775"/>
              <a:ext cx="814388" cy="27718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1200" b="0">
                  <a:latin typeface="Impact" pitchFamily="34" charset="0"/>
                </a:rPr>
                <a:t>COACHING</a:t>
              </a:r>
            </a:p>
          </p:txBody>
        </p:sp>
        <p:sp>
          <p:nvSpPr>
            <p:cNvPr id="9255" name="Text Box 517"/>
            <p:cNvSpPr txBox="1">
              <a:spLocks noChangeArrowheads="1"/>
            </p:cNvSpPr>
            <p:nvPr/>
          </p:nvSpPr>
          <p:spPr bwMode="auto">
            <a:xfrm>
              <a:off x="492917" y="4770473"/>
              <a:ext cx="1058863" cy="27718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1200" b="0">
                  <a:latin typeface="Impact" pitchFamily="34" charset="0"/>
                </a:rPr>
                <a:t>PERFORMANCE</a:t>
              </a:r>
            </a:p>
          </p:txBody>
        </p:sp>
        <p:sp>
          <p:nvSpPr>
            <p:cNvPr id="9256" name="Text Box 518"/>
            <p:cNvSpPr txBox="1">
              <a:spLocks noChangeArrowheads="1"/>
            </p:cNvSpPr>
            <p:nvPr/>
          </p:nvSpPr>
          <p:spPr bwMode="auto">
            <a:xfrm>
              <a:off x="604042" y="5522170"/>
              <a:ext cx="830263" cy="27718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1200" b="0">
                  <a:latin typeface="Impact" pitchFamily="34" charset="0"/>
                </a:rPr>
                <a:t>RETENTION</a:t>
              </a:r>
            </a:p>
          </p:txBody>
        </p:sp>
        <p:sp>
          <p:nvSpPr>
            <p:cNvPr id="9257" name="Text Box 519"/>
            <p:cNvSpPr txBox="1">
              <a:spLocks noChangeArrowheads="1"/>
            </p:cNvSpPr>
            <p:nvPr/>
          </p:nvSpPr>
          <p:spPr bwMode="auto">
            <a:xfrm>
              <a:off x="543717" y="6272302"/>
              <a:ext cx="955675" cy="27718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1200" b="0">
                  <a:latin typeface="Impact" pitchFamily="34" charset="0"/>
                </a:rPr>
                <a:t>SUCCESSION</a:t>
              </a:r>
            </a:p>
          </p:txBody>
        </p:sp>
      </p:grpSp>
      <p:sp>
        <p:nvSpPr>
          <p:cNvPr id="5" name="Rectangle 4"/>
          <p:cNvSpPr>
            <a:spLocks noChangeArrowheads="1"/>
          </p:cNvSpPr>
          <p:nvPr/>
        </p:nvSpPr>
        <p:spPr bwMode="auto">
          <a:xfrm>
            <a:off x="1801813" y="3057525"/>
            <a:ext cx="4572000" cy="5238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r>
              <a:rPr lang="en-US" sz="1400" i="1">
                <a:solidFill>
                  <a:srgbClr val="FFFFCC"/>
                </a:solidFill>
                <a:latin typeface="Arial" charset="0"/>
                <a:cs typeface="Arial" charset="0"/>
              </a:rPr>
              <a:t>37%  of new employees are lost within 30 days </a:t>
            </a:r>
          </a:p>
          <a:p>
            <a:r>
              <a:rPr lang="en-US" sz="1400" i="1">
                <a:solidFill>
                  <a:srgbClr val="FFFFCC"/>
                </a:solidFill>
                <a:latin typeface="Arial" charset="0"/>
                <a:cs typeface="Arial" charset="0"/>
              </a:rPr>
              <a:t>The full TMP process earns our </a:t>
            </a:r>
            <a:r>
              <a:rPr lang="en-US" sz="1400">
                <a:solidFill>
                  <a:srgbClr val="FFFFCC"/>
                </a:solidFill>
                <a:latin typeface="Arial" charset="0"/>
                <a:cs typeface="Arial" charset="0"/>
              </a:rPr>
              <a:t>4|4|4 Guarantee</a:t>
            </a:r>
          </a:p>
        </p:txBody>
      </p:sp>
      <p:sp>
        <p:nvSpPr>
          <p:cNvPr id="101" name="Rectangle 100"/>
          <p:cNvSpPr>
            <a:spLocks noChangeArrowheads="1"/>
          </p:cNvSpPr>
          <p:nvPr/>
        </p:nvSpPr>
        <p:spPr bwMode="auto">
          <a:xfrm>
            <a:off x="1943100" y="3784600"/>
            <a:ext cx="4572000" cy="5222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r>
              <a:rPr lang="en-US" sz="1400" i="1">
                <a:solidFill>
                  <a:srgbClr val="FFFFCC"/>
                </a:solidFill>
                <a:latin typeface="Arial" charset="0"/>
                <a:cs typeface="Arial" charset="0"/>
              </a:rPr>
              <a:t>Review the assessment in depth with the individual</a:t>
            </a:r>
          </a:p>
          <a:p>
            <a:r>
              <a:rPr lang="en-US" sz="1400" i="1" dirty="0">
                <a:solidFill>
                  <a:srgbClr val="FFFFCC"/>
                </a:solidFill>
                <a:latin typeface="Arial" charset="0"/>
                <a:cs typeface="Arial" charset="0"/>
              </a:rPr>
              <a:t>Take them to their </a:t>
            </a:r>
            <a:r>
              <a:rPr lang="en-US" sz="1400" dirty="0">
                <a:solidFill>
                  <a:srgbClr val="FFFFCC"/>
                </a:solidFill>
                <a:latin typeface="Arial" charset="0"/>
                <a:cs typeface="Arial" charset="0"/>
              </a:rPr>
              <a:t>full potential</a:t>
            </a:r>
          </a:p>
        </p:txBody>
      </p:sp>
      <p:sp>
        <p:nvSpPr>
          <p:cNvPr id="102" name="AutoShape 553"/>
          <p:cNvSpPr>
            <a:spLocks/>
          </p:cNvSpPr>
          <p:nvPr/>
        </p:nvSpPr>
        <p:spPr bwMode="auto">
          <a:xfrm rot="10800000">
            <a:off x="1638300" y="3741738"/>
            <a:ext cx="141288" cy="654050"/>
          </a:xfrm>
          <a:prstGeom prst="leftBrace">
            <a:avLst>
              <a:gd name="adj1" fmla="val 98735"/>
              <a:gd name="adj2" fmla="val 50569"/>
            </a:avLst>
          </a:prstGeom>
          <a:noFill/>
          <a:ln w="19050">
            <a:solidFill>
              <a:schemeClr val="tx1"/>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endParaRPr lang="en-US" b="0">
              <a:solidFill>
                <a:srgbClr val="FFFFCC"/>
              </a:solidFill>
            </a:endParaRPr>
          </a:p>
        </p:txBody>
      </p:sp>
      <p:sp>
        <p:nvSpPr>
          <p:cNvPr id="103" name="AutoShape 553"/>
          <p:cNvSpPr>
            <a:spLocks/>
          </p:cNvSpPr>
          <p:nvPr/>
        </p:nvSpPr>
        <p:spPr bwMode="auto">
          <a:xfrm rot="10800000">
            <a:off x="1801813" y="4457700"/>
            <a:ext cx="141287" cy="654050"/>
          </a:xfrm>
          <a:prstGeom prst="leftBrace">
            <a:avLst>
              <a:gd name="adj1" fmla="val 98735"/>
              <a:gd name="adj2" fmla="val 50569"/>
            </a:avLst>
          </a:prstGeom>
          <a:noFill/>
          <a:ln w="19050">
            <a:solidFill>
              <a:schemeClr val="tx1"/>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endParaRPr lang="en-US" b="0">
              <a:solidFill>
                <a:srgbClr val="FFFFCC"/>
              </a:solidFill>
            </a:endParaRPr>
          </a:p>
        </p:txBody>
      </p:sp>
      <p:sp>
        <p:nvSpPr>
          <p:cNvPr id="105" name="Rectangle 104"/>
          <p:cNvSpPr>
            <a:spLocks noChangeArrowheads="1"/>
          </p:cNvSpPr>
          <p:nvPr/>
        </p:nvSpPr>
        <p:spPr bwMode="auto">
          <a:xfrm>
            <a:off x="2106613" y="4519613"/>
            <a:ext cx="4572000" cy="5238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r>
              <a:rPr lang="en-US" sz="1400" i="1" dirty="0">
                <a:solidFill>
                  <a:srgbClr val="33CCCC"/>
                </a:solidFill>
                <a:latin typeface="Arial" charset="0"/>
                <a:cs typeface="Arial" charset="0"/>
              </a:rPr>
              <a:t>Management </a:t>
            </a:r>
            <a:r>
              <a:rPr lang="en-US" sz="1400" dirty="0">
                <a:solidFill>
                  <a:srgbClr val="33CCCC"/>
                </a:solidFill>
                <a:latin typeface="Arial" charset="0"/>
                <a:cs typeface="Arial" charset="0"/>
              </a:rPr>
              <a:t>System</a:t>
            </a:r>
          </a:p>
          <a:p>
            <a:r>
              <a:rPr lang="en-US" sz="1400" i="1" dirty="0">
                <a:solidFill>
                  <a:srgbClr val="33CCCC"/>
                </a:solidFill>
                <a:latin typeface="Arial" charset="0"/>
                <a:cs typeface="Arial" charset="0"/>
              </a:rPr>
              <a:t>Performance Management</a:t>
            </a:r>
            <a:endParaRPr lang="en-US" sz="1400" dirty="0">
              <a:solidFill>
                <a:srgbClr val="33CCCC"/>
              </a:solidFill>
              <a:latin typeface="Arial" charset="0"/>
              <a:cs typeface="Arial" charset="0"/>
            </a:endParaRPr>
          </a:p>
        </p:txBody>
      </p:sp>
      <p:sp>
        <p:nvSpPr>
          <p:cNvPr id="42" name="Text Box 9"/>
          <p:cNvSpPr txBox="1">
            <a:spLocks noChangeArrowheads="1"/>
          </p:cNvSpPr>
          <p:nvPr/>
        </p:nvSpPr>
        <p:spPr bwMode="auto">
          <a:xfrm>
            <a:off x="4876800" y="6362700"/>
            <a:ext cx="3187989" cy="30777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en-US" sz="1400" b="0" dirty="0">
                <a:latin typeface="Arial" charset="0"/>
              </a:rPr>
              <a:t>© Strategic Talent Management, </a:t>
            </a:r>
            <a:r>
              <a:rPr lang="en-US" sz="1400" b="0" dirty="0" smtClean="0">
                <a:latin typeface="Arial" charset="0"/>
              </a:rPr>
              <a:t>2013</a:t>
            </a:r>
            <a:endParaRPr lang="en-US" sz="1400" b="0" dirty="0">
              <a:latin typeface="Arial" charset="0"/>
            </a:endParaRPr>
          </a:p>
        </p:txBody>
      </p:sp>
      <p:pic>
        <p:nvPicPr>
          <p:cNvPr id="39942" name="Picture 6" descr="C:\Documents and Settings\Art Boulay\Local Settings\Temporary Internet Files\Content.IE5\4U6HL8ZD\MC900053562[1].wmf"/>
          <p:cNvPicPr>
            <a:picLocks noChangeAspect="1" noChangeArrowheads="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50968" y="2198928"/>
            <a:ext cx="2834225" cy="280652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1117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1000"/>
                                  </p:stCondLst>
                                  <p:childTnLst>
                                    <p:set>
                                      <p:cBhvr>
                                        <p:cTn id="6" dur="1" fill="hold">
                                          <p:stCondLst>
                                            <p:cond delay="0"/>
                                          </p:stCondLst>
                                        </p:cTn>
                                        <p:tgtEl>
                                          <p:spTgt spid="39942"/>
                                        </p:tgtEl>
                                        <p:attrNameLst>
                                          <p:attrName>style.visibility</p:attrName>
                                        </p:attrNameLst>
                                      </p:cBhvr>
                                      <p:to>
                                        <p:strVal val="visible"/>
                                      </p:to>
                                    </p:set>
                                    <p:anim calcmode="lin" valueType="num">
                                      <p:cBhvr>
                                        <p:cTn id="7" dur="500" fill="hold"/>
                                        <p:tgtEl>
                                          <p:spTgt spid="39942"/>
                                        </p:tgtEl>
                                        <p:attrNameLst>
                                          <p:attrName>ppt_w</p:attrName>
                                        </p:attrNameLst>
                                      </p:cBhvr>
                                      <p:tavLst>
                                        <p:tav tm="0">
                                          <p:val>
                                            <p:fltVal val="0"/>
                                          </p:val>
                                        </p:tav>
                                        <p:tav tm="100000">
                                          <p:val>
                                            <p:strVal val="#ppt_w"/>
                                          </p:val>
                                        </p:tav>
                                      </p:tavLst>
                                    </p:anim>
                                    <p:anim calcmode="lin" valueType="num">
                                      <p:cBhvr>
                                        <p:cTn id="8" dur="500" fill="hold"/>
                                        <p:tgtEl>
                                          <p:spTgt spid="39942"/>
                                        </p:tgtEl>
                                        <p:attrNameLst>
                                          <p:attrName>ppt_h</p:attrName>
                                        </p:attrNameLst>
                                      </p:cBhvr>
                                      <p:tavLst>
                                        <p:tav tm="0">
                                          <p:val>
                                            <p:fltVal val="0"/>
                                          </p:val>
                                        </p:tav>
                                        <p:tav tm="100000">
                                          <p:val>
                                            <p:strVal val="#ppt_h"/>
                                          </p:val>
                                        </p:tav>
                                      </p:tavLst>
                                    </p:anim>
                                    <p:animEffect transition="in" filter="fade">
                                      <p:cBhvr>
                                        <p:cTn id="9" dur="500"/>
                                        <p:tgtEl>
                                          <p:spTgt spid="39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Slide Number Placeholder 1"/>
          <p:cNvSpPr txBox="1">
            <a:spLocks noGrp="1"/>
          </p:cNvSpPr>
          <p:nvPr/>
        </p:nvSpPr>
        <p:spPr bwMode="auto">
          <a:xfrm>
            <a:off x="8763000" y="6353175"/>
            <a:ext cx="381000" cy="3238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r" eaLnBrk="1" hangingPunct="1"/>
            <a:fld id="{C335187A-2E95-42B0-9F0A-88BE9B03940D}" type="slidenum">
              <a:rPr lang="en-US" sz="1400" b="0">
                <a:latin typeface="Arial" charset="0"/>
              </a:rPr>
              <a:pPr algn="r" eaLnBrk="1" hangingPunct="1"/>
              <a:t>13</a:t>
            </a:fld>
            <a:endParaRPr lang="en-US" sz="1400" b="0">
              <a:latin typeface="Arial" charset="0"/>
            </a:endParaRPr>
          </a:p>
        </p:txBody>
      </p:sp>
      <p:pic>
        <p:nvPicPr>
          <p:cNvPr id="9219" name="Picture 8" descr="STM swish"/>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23263" y="6324600"/>
            <a:ext cx="363537" cy="381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66" name="AutoShape 553"/>
          <p:cNvSpPr>
            <a:spLocks/>
          </p:cNvSpPr>
          <p:nvPr/>
        </p:nvSpPr>
        <p:spPr bwMode="auto">
          <a:xfrm rot="10800000">
            <a:off x="1498600" y="3027363"/>
            <a:ext cx="139700" cy="654050"/>
          </a:xfrm>
          <a:prstGeom prst="leftBrace">
            <a:avLst>
              <a:gd name="adj1" fmla="val 99857"/>
              <a:gd name="adj2" fmla="val 50569"/>
            </a:avLst>
          </a:prstGeom>
          <a:noFill/>
          <a:ln w="19050">
            <a:solidFill>
              <a:schemeClr val="tx1"/>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endParaRPr lang="en-US" b="0">
              <a:solidFill>
                <a:srgbClr val="FFFFCC"/>
              </a:solidFill>
            </a:endParaRPr>
          </a:p>
        </p:txBody>
      </p:sp>
      <p:grpSp>
        <p:nvGrpSpPr>
          <p:cNvPr id="9222" name="Group 3"/>
          <p:cNvGrpSpPr>
            <a:grpSpLocks/>
          </p:cNvGrpSpPr>
          <p:nvPr/>
        </p:nvGrpSpPr>
        <p:grpSpPr bwMode="auto">
          <a:xfrm>
            <a:off x="381000" y="22225"/>
            <a:ext cx="1063625" cy="6835775"/>
            <a:chOff x="487361" y="23030"/>
            <a:chExt cx="1064419" cy="6835753"/>
          </a:xfrm>
        </p:grpSpPr>
        <p:sp>
          <p:nvSpPr>
            <p:cNvPr id="9231" name="AutoShape 493"/>
            <p:cNvSpPr>
              <a:spLocks noChangeArrowheads="1"/>
            </p:cNvSpPr>
            <p:nvPr/>
          </p:nvSpPr>
          <p:spPr bwMode="auto">
            <a:xfrm rot="5400000">
              <a:off x="560346" y="-26442"/>
              <a:ext cx="804943" cy="947738"/>
            </a:xfrm>
            <a:prstGeom prst="homePlate">
              <a:avLst>
                <a:gd name="adj" fmla="val 25000"/>
              </a:avLst>
            </a:prstGeom>
            <a:solidFill>
              <a:srgbClr val="4D4D4D"/>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9232" name="AutoShape 494"/>
            <p:cNvSpPr>
              <a:spLocks noChangeArrowheads="1"/>
            </p:cNvSpPr>
            <p:nvPr/>
          </p:nvSpPr>
          <p:spPr bwMode="auto">
            <a:xfrm rot="5400000">
              <a:off x="622108" y="-59329"/>
              <a:ext cx="783019" cy="947738"/>
            </a:xfrm>
            <a:prstGeom prst="homePlate">
              <a:avLst>
                <a:gd name="adj" fmla="val 25000"/>
              </a:avLst>
            </a:prstGeom>
            <a:gradFill rotWithShape="1">
              <a:gsLst>
                <a:gs pos="0">
                  <a:srgbClr val="97B6D3"/>
                </a:gs>
                <a:gs pos="100000">
                  <a:srgbClr val="2F6EA7"/>
                </a:gs>
              </a:gsLst>
              <a:lin ang="0" scaled="1"/>
            </a:gradFill>
            <a:ln w="12700">
              <a:solidFill>
                <a:srgbClr val="2F6EA7"/>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rot="10800000" vert="eaVert" wrap="none" anchor="ctr"/>
            <a:lstStyle/>
            <a:p>
              <a:pPr algn="ctr"/>
              <a:endParaRPr lang="en-US" b="0"/>
            </a:p>
          </p:txBody>
        </p:sp>
        <p:sp>
          <p:nvSpPr>
            <p:cNvPr id="9233" name="AutoShape 495"/>
            <p:cNvSpPr>
              <a:spLocks noChangeArrowheads="1"/>
            </p:cNvSpPr>
            <p:nvPr/>
          </p:nvSpPr>
          <p:spPr bwMode="auto">
            <a:xfrm rot="5400000">
              <a:off x="563596" y="2962983"/>
              <a:ext cx="815905" cy="968375"/>
            </a:xfrm>
            <a:prstGeom prst="chevron">
              <a:avLst>
                <a:gd name="adj" fmla="val 25000"/>
              </a:avLst>
            </a:prstGeom>
            <a:solidFill>
              <a:srgbClr val="4D4D4D"/>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8100" cmpd="dbl">
                  <a:solidFill>
                    <a:srgbClr val="BDFF9D"/>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9234" name="AutoShape 496"/>
            <p:cNvSpPr>
              <a:spLocks noChangeArrowheads="1"/>
            </p:cNvSpPr>
            <p:nvPr/>
          </p:nvSpPr>
          <p:spPr bwMode="auto">
            <a:xfrm rot="5400000">
              <a:off x="614396" y="2920700"/>
              <a:ext cx="815905" cy="968375"/>
            </a:xfrm>
            <a:prstGeom prst="chevron">
              <a:avLst>
                <a:gd name="adj" fmla="val 25000"/>
              </a:avLst>
            </a:prstGeom>
            <a:gradFill rotWithShape="1">
              <a:gsLst>
                <a:gs pos="0">
                  <a:srgbClr val="B2D1B2"/>
                </a:gs>
                <a:gs pos="100000">
                  <a:srgbClr val="006600"/>
                </a:gs>
              </a:gsLst>
              <a:lin ang="0" scaled="1"/>
            </a:gradFill>
            <a:ln w="12700">
              <a:solidFill>
                <a:srgbClr val="006600"/>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9235" name="AutoShape 497"/>
            <p:cNvSpPr>
              <a:spLocks noChangeArrowheads="1"/>
            </p:cNvSpPr>
            <p:nvPr/>
          </p:nvSpPr>
          <p:spPr bwMode="auto">
            <a:xfrm rot="5400000">
              <a:off x="563596" y="711022"/>
              <a:ext cx="815905" cy="968375"/>
            </a:xfrm>
            <a:prstGeom prst="chevron">
              <a:avLst>
                <a:gd name="adj" fmla="val 25000"/>
              </a:avLst>
            </a:prstGeom>
            <a:solidFill>
              <a:srgbClr val="4D4D4D"/>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9236" name="AutoShape 498"/>
            <p:cNvSpPr>
              <a:spLocks noChangeArrowheads="1"/>
            </p:cNvSpPr>
            <p:nvPr/>
          </p:nvSpPr>
          <p:spPr bwMode="auto">
            <a:xfrm rot="5400000">
              <a:off x="614396" y="668739"/>
              <a:ext cx="815905" cy="968375"/>
            </a:xfrm>
            <a:prstGeom prst="chevron">
              <a:avLst>
                <a:gd name="adj" fmla="val 25000"/>
              </a:avLst>
            </a:prstGeom>
            <a:gradFill rotWithShape="1">
              <a:gsLst>
                <a:gs pos="0">
                  <a:srgbClr val="97B6D3"/>
                </a:gs>
                <a:gs pos="100000">
                  <a:srgbClr val="2F6EA7"/>
                </a:gs>
              </a:gsLst>
              <a:lin ang="0" scaled="1"/>
            </a:gradFill>
            <a:ln w="12700">
              <a:solidFill>
                <a:srgbClr val="2F6EA7"/>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9237" name="AutoShape 499"/>
            <p:cNvSpPr>
              <a:spLocks noChangeArrowheads="1"/>
            </p:cNvSpPr>
            <p:nvPr/>
          </p:nvSpPr>
          <p:spPr bwMode="auto">
            <a:xfrm rot="5400000">
              <a:off x="563596" y="5966643"/>
              <a:ext cx="815905" cy="968375"/>
            </a:xfrm>
            <a:prstGeom prst="chevron">
              <a:avLst>
                <a:gd name="adj" fmla="val 25000"/>
              </a:avLst>
            </a:prstGeom>
            <a:solidFill>
              <a:srgbClr val="4D4D4D"/>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8100" cmpd="dbl">
                  <a:solidFill>
                    <a:srgbClr val="FF6600"/>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9238" name="AutoShape 500"/>
            <p:cNvSpPr>
              <a:spLocks noChangeArrowheads="1"/>
            </p:cNvSpPr>
            <p:nvPr/>
          </p:nvSpPr>
          <p:spPr bwMode="auto">
            <a:xfrm rot="5400000">
              <a:off x="614396" y="5924360"/>
              <a:ext cx="815905" cy="968375"/>
            </a:xfrm>
            <a:prstGeom prst="chevron">
              <a:avLst>
                <a:gd name="adj" fmla="val 25000"/>
              </a:avLst>
            </a:prstGeom>
            <a:gradFill rotWithShape="1">
              <a:gsLst>
                <a:gs pos="0">
                  <a:srgbClr val="FFB27E"/>
                </a:gs>
                <a:gs pos="100000">
                  <a:srgbClr val="FF6600"/>
                </a:gs>
              </a:gsLst>
              <a:lin ang="0" scaled="1"/>
            </a:gradFill>
            <a:ln w="12700">
              <a:solidFill>
                <a:srgbClr val="FF6600"/>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9239" name="AutoShape 501"/>
            <p:cNvSpPr>
              <a:spLocks noChangeArrowheads="1"/>
            </p:cNvSpPr>
            <p:nvPr/>
          </p:nvSpPr>
          <p:spPr bwMode="auto">
            <a:xfrm rot="5400000">
              <a:off x="563596" y="1461154"/>
              <a:ext cx="815905" cy="968375"/>
            </a:xfrm>
            <a:prstGeom prst="chevron">
              <a:avLst>
                <a:gd name="adj" fmla="val 25000"/>
              </a:avLst>
            </a:prstGeom>
            <a:solidFill>
              <a:srgbClr val="4D4D4D"/>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9240" name="AutoShape 502"/>
            <p:cNvSpPr>
              <a:spLocks noChangeArrowheads="1"/>
            </p:cNvSpPr>
            <p:nvPr/>
          </p:nvSpPr>
          <p:spPr bwMode="auto">
            <a:xfrm rot="5400000">
              <a:off x="614396" y="1418871"/>
              <a:ext cx="815905" cy="968375"/>
            </a:xfrm>
            <a:prstGeom prst="chevron">
              <a:avLst>
                <a:gd name="adj" fmla="val 25000"/>
              </a:avLst>
            </a:prstGeom>
            <a:gradFill rotWithShape="1">
              <a:gsLst>
                <a:gs pos="0">
                  <a:srgbClr val="97B6D3"/>
                </a:gs>
                <a:gs pos="100000">
                  <a:srgbClr val="2F6EA7"/>
                </a:gs>
              </a:gsLst>
              <a:lin ang="0" scaled="1"/>
            </a:gradFill>
            <a:ln w="12700">
              <a:solidFill>
                <a:srgbClr val="2F6EA7"/>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9241" name="AutoShape 503"/>
            <p:cNvSpPr>
              <a:spLocks noChangeArrowheads="1"/>
            </p:cNvSpPr>
            <p:nvPr/>
          </p:nvSpPr>
          <p:spPr bwMode="auto">
            <a:xfrm rot="5400000">
              <a:off x="563596" y="2212852"/>
              <a:ext cx="815905" cy="968375"/>
            </a:xfrm>
            <a:prstGeom prst="chevron">
              <a:avLst>
                <a:gd name="adj" fmla="val 25000"/>
              </a:avLst>
            </a:prstGeom>
            <a:solidFill>
              <a:srgbClr val="4D4D4D"/>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9242" name="AutoShape 504"/>
            <p:cNvSpPr>
              <a:spLocks noChangeArrowheads="1"/>
            </p:cNvSpPr>
            <p:nvPr/>
          </p:nvSpPr>
          <p:spPr bwMode="auto">
            <a:xfrm rot="5400000">
              <a:off x="614396" y="2170569"/>
              <a:ext cx="815905" cy="968375"/>
            </a:xfrm>
            <a:prstGeom prst="chevron">
              <a:avLst>
                <a:gd name="adj" fmla="val 25000"/>
              </a:avLst>
            </a:prstGeom>
            <a:gradFill rotWithShape="1">
              <a:gsLst>
                <a:gs pos="0">
                  <a:srgbClr val="81A7CA"/>
                </a:gs>
                <a:gs pos="100000">
                  <a:srgbClr val="2F6EA7"/>
                </a:gs>
              </a:gsLst>
              <a:lin ang="0" scaled="1"/>
            </a:gradFill>
            <a:ln w="12700">
              <a:solidFill>
                <a:srgbClr val="2F6EA7"/>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9243" name="AutoShape 505"/>
            <p:cNvSpPr>
              <a:spLocks noChangeArrowheads="1"/>
            </p:cNvSpPr>
            <p:nvPr/>
          </p:nvSpPr>
          <p:spPr bwMode="auto">
            <a:xfrm rot="5400000">
              <a:off x="563596" y="3714681"/>
              <a:ext cx="815905" cy="968375"/>
            </a:xfrm>
            <a:prstGeom prst="chevron">
              <a:avLst>
                <a:gd name="adj" fmla="val 25000"/>
              </a:avLst>
            </a:prstGeom>
            <a:solidFill>
              <a:srgbClr val="4D4D4D"/>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9244" name="AutoShape 506"/>
            <p:cNvSpPr>
              <a:spLocks noChangeArrowheads="1"/>
            </p:cNvSpPr>
            <p:nvPr/>
          </p:nvSpPr>
          <p:spPr bwMode="auto">
            <a:xfrm rot="5400000">
              <a:off x="614396" y="3672398"/>
              <a:ext cx="815905" cy="968375"/>
            </a:xfrm>
            <a:prstGeom prst="chevron">
              <a:avLst>
                <a:gd name="adj" fmla="val 25000"/>
              </a:avLst>
            </a:prstGeom>
            <a:gradFill rotWithShape="1">
              <a:gsLst>
                <a:gs pos="0">
                  <a:srgbClr val="B2D1B2"/>
                </a:gs>
                <a:gs pos="100000">
                  <a:srgbClr val="006600"/>
                </a:gs>
              </a:gsLst>
              <a:lin ang="0" scaled="1"/>
            </a:gradFill>
            <a:ln w="12700">
              <a:solidFill>
                <a:srgbClr val="006600"/>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9245" name="AutoShape 507"/>
            <p:cNvSpPr>
              <a:spLocks noChangeArrowheads="1"/>
            </p:cNvSpPr>
            <p:nvPr/>
          </p:nvSpPr>
          <p:spPr bwMode="auto">
            <a:xfrm rot="5400000">
              <a:off x="563596" y="4464813"/>
              <a:ext cx="815905" cy="968375"/>
            </a:xfrm>
            <a:prstGeom prst="chevron">
              <a:avLst>
                <a:gd name="adj" fmla="val 25000"/>
              </a:avLst>
            </a:prstGeom>
            <a:solidFill>
              <a:srgbClr val="4D4D4D"/>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9246" name="AutoShape 508"/>
            <p:cNvSpPr>
              <a:spLocks noChangeArrowheads="1"/>
            </p:cNvSpPr>
            <p:nvPr/>
          </p:nvSpPr>
          <p:spPr bwMode="auto">
            <a:xfrm rot="5400000">
              <a:off x="614396" y="4422530"/>
              <a:ext cx="815905" cy="968375"/>
            </a:xfrm>
            <a:prstGeom prst="chevron">
              <a:avLst>
                <a:gd name="adj" fmla="val 25000"/>
              </a:avLst>
            </a:prstGeom>
            <a:gradFill rotWithShape="1">
              <a:gsLst>
                <a:gs pos="0">
                  <a:srgbClr val="B2D1B2"/>
                </a:gs>
                <a:gs pos="100000">
                  <a:srgbClr val="006600"/>
                </a:gs>
              </a:gsLst>
              <a:lin ang="0" scaled="1"/>
            </a:gradFill>
            <a:ln w="12700">
              <a:solidFill>
                <a:srgbClr val="006600"/>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9247" name="AutoShape 509"/>
            <p:cNvSpPr>
              <a:spLocks noChangeArrowheads="1"/>
            </p:cNvSpPr>
            <p:nvPr/>
          </p:nvSpPr>
          <p:spPr bwMode="auto">
            <a:xfrm rot="5400000">
              <a:off x="563596" y="5216511"/>
              <a:ext cx="815905" cy="968375"/>
            </a:xfrm>
            <a:prstGeom prst="chevron">
              <a:avLst>
                <a:gd name="adj" fmla="val 25000"/>
              </a:avLst>
            </a:prstGeom>
            <a:solidFill>
              <a:srgbClr val="4D4D4D"/>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9248" name="AutoShape 510"/>
            <p:cNvSpPr>
              <a:spLocks noChangeArrowheads="1"/>
            </p:cNvSpPr>
            <p:nvPr/>
          </p:nvSpPr>
          <p:spPr bwMode="auto">
            <a:xfrm rot="5400000">
              <a:off x="614396" y="5174228"/>
              <a:ext cx="815905" cy="968375"/>
            </a:xfrm>
            <a:prstGeom prst="chevron">
              <a:avLst>
                <a:gd name="adj" fmla="val 25000"/>
              </a:avLst>
            </a:prstGeom>
            <a:gradFill rotWithShape="1">
              <a:gsLst>
                <a:gs pos="0">
                  <a:srgbClr val="B2D1B2"/>
                </a:gs>
                <a:gs pos="100000">
                  <a:srgbClr val="006600"/>
                </a:gs>
              </a:gsLst>
              <a:lin ang="0" scaled="1"/>
            </a:gradFill>
            <a:ln w="12700">
              <a:solidFill>
                <a:srgbClr val="006600"/>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9249" name="Text Box 511"/>
            <p:cNvSpPr txBox="1">
              <a:spLocks noChangeArrowheads="1"/>
            </p:cNvSpPr>
            <p:nvPr/>
          </p:nvSpPr>
          <p:spPr bwMode="auto">
            <a:xfrm>
              <a:off x="778667" y="279078"/>
              <a:ext cx="487363" cy="27718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1200" b="0">
                  <a:latin typeface="Impact" pitchFamily="34" charset="0"/>
                </a:rPr>
                <a:t>PLAN</a:t>
              </a:r>
            </a:p>
          </p:txBody>
        </p:sp>
        <p:sp>
          <p:nvSpPr>
            <p:cNvPr id="9250" name="Text Box 512"/>
            <p:cNvSpPr txBox="1">
              <a:spLocks noChangeArrowheads="1"/>
            </p:cNvSpPr>
            <p:nvPr/>
          </p:nvSpPr>
          <p:spPr bwMode="auto">
            <a:xfrm>
              <a:off x="670717" y="1016682"/>
              <a:ext cx="700088" cy="27718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1200" b="0">
                  <a:latin typeface="Impact" pitchFamily="34" charset="0"/>
                </a:rPr>
                <a:t>RECRUIT</a:t>
              </a:r>
            </a:p>
          </p:txBody>
        </p:sp>
        <p:sp>
          <p:nvSpPr>
            <p:cNvPr id="9251" name="Text Box 513"/>
            <p:cNvSpPr txBox="1">
              <a:spLocks noChangeArrowheads="1"/>
            </p:cNvSpPr>
            <p:nvPr/>
          </p:nvSpPr>
          <p:spPr bwMode="auto">
            <a:xfrm>
              <a:off x="696117" y="1766813"/>
              <a:ext cx="647700" cy="27718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1200" b="0">
                  <a:latin typeface="Impact" pitchFamily="34" charset="0"/>
                </a:rPr>
                <a:t>ASSESS</a:t>
              </a:r>
            </a:p>
          </p:txBody>
        </p:sp>
        <p:sp>
          <p:nvSpPr>
            <p:cNvPr id="9252" name="Text Box 514"/>
            <p:cNvSpPr txBox="1">
              <a:spLocks noChangeArrowheads="1"/>
            </p:cNvSpPr>
            <p:nvPr/>
          </p:nvSpPr>
          <p:spPr bwMode="auto">
            <a:xfrm>
              <a:off x="599280" y="2518511"/>
              <a:ext cx="844550" cy="27718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1200" b="0">
                  <a:latin typeface="Impact" pitchFamily="34" charset="0"/>
                </a:rPr>
                <a:t>INTERVIEW</a:t>
              </a:r>
            </a:p>
          </p:txBody>
        </p:sp>
        <p:sp>
          <p:nvSpPr>
            <p:cNvPr id="9253" name="Text Box 515"/>
            <p:cNvSpPr txBox="1">
              <a:spLocks noChangeArrowheads="1"/>
            </p:cNvSpPr>
            <p:nvPr/>
          </p:nvSpPr>
          <p:spPr bwMode="auto">
            <a:xfrm>
              <a:off x="510380" y="3268643"/>
              <a:ext cx="1023938" cy="27718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1200" b="0">
                  <a:latin typeface="Impact" pitchFamily="34" charset="0"/>
                </a:rPr>
                <a:t>ON-BOARDING</a:t>
              </a:r>
            </a:p>
          </p:txBody>
        </p:sp>
        <p:sp>
          <p:nvSpPr>
            <p:cNvPr id="9254" name="Text Box 516"/>
            <p:cNvSpPr txBox="1">
              <a:spLocks noChangeArrowheads="1"/>
            </p:cNvSpPr>
            <p:nvPr/>
          </p:nvSpPr>
          <p:spPr bwMode="auto">
            <a:xfrm>
              <a:off x="613567" y="4018775"/>
              <a:ext cx="814388" cy="27718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1200" b="0">
                  <a:latin typeface="Impact" pitchFamily="34" charset="0"/>
                </a:rPr>
                <a:t>COACHING</a:t>
              </a:r>
            </a:p>
          </p:txBody>
        </p:sp>
        <p:sp>
          <p:nvSpPr>
            <p:cNvPr id="9255" name="Text Box 517"/>
            <p:cNvSpPr txBox="1">
              <a:spLocks noChangeArrowheads="1"/>
            </p:cNvSpPr>
            <p:nvPr/>
          </p:nvSpPr>
          <p:spPr bwMode="auto">
            <a:xfrm>
              <a:off x="492917" y="4770473"/>
              <a:ext cx="1058863" cy="27718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1200" b="0">
                  <a:latin typeface="Impact" pitchFamily="34" charset="0"/>
                </a:rPr>
                <a:t>PERFORMANCE</a:t>
              </a:r>
            </a:p>
          </p:txBody>
        </p:sp>
        <p:sp>
          <p:nvSpPr>
            <p:cNvPr id="9256" name="Text Box 518"/>
            <p:cNvSpPr txBox="1">
              <a:spLocks noChangeArrowheads="1"/>
            </p:cNvSpPr>
            <p:nvPr/>
          </p:nvSpPr>
          <p:spPr bwMode="auto">
            <a:xfrm>
              <a:off x="604042" y="5522170"/>
              <a:ext cx="830263" cy="27718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1200" b="0">
                  <a:latin typeface="Impact" pitchFamily="34" charset="0"/>
                </a:rPr>
                <a:t>RETENTION</a:t>
              </a:r>
            </a:p>
          </p:txBody>
        </p:sp>
        <p:sp>
          <p:nvSpPr>
            <p:cNvPr id="9257" name="Text Box 519"/>
            <p:cNvSpPr txBox="1">
              <a:spLocks noChangeArrowheads="1"/>
            </p:cNvSpPr>
            <p:nvPr/>
          </p:nvSpPr>
          <p:spPr bwMode="auto">
            <a:xfrm>
              <a:off x="543717" y="6272302"/>
              <a:ext cx="955675" cy="27718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1200" b="0">
                  <a:latin typeface="Impact" pitchFamily="34" charset="0"/>
                </a:rPr>
                <a:t>SUCCESSION</a:t>
              </a:r>
            </a:p>
          </p:txBody>
        </p:sp>
      </p:grpSp>
      <p:sp>
        <p:nvSpPr>
          <p:cNvPr id="5" name="Rectangle 4"/>
          <p:cNvSpPr>
            <a:spLocks noChangeArrowheads="1"/>
          </p:cNvSpPr>
          <p:nvPr/>
        </p:nvSpPr>
        <p:spPr bwMode="auto">
          <a:xfrm>
            <a:off x="1801813" y="3057525"/>
            <a:ext cx="4572000" cy="5238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r>
              <a:rPr lang="en-US" sz="1400" i="1">
                <a:solidFill>
                  <a:srgbClr val="FFFFCC"/>
                </a:solidFill>
                <a:latin typeface="Arial" charset="0"/>
                <a:cs typeface="Arial" charset="0"/>
              </a:rPr>
              <a:t>37%  of new employees are lost within 30 days </a:t>
            </a:r>
          </a:p>
          <a:p>
            <a:r>
              <a:rPr lang="en-US" sz="1400" i="1">
                <a:solidFill>
                  <a:srgbClr val="FFFFCC"/>
                </a:solidFill>
                <a:latin typeface="Arial" charset="0"/>
                <a:cs typeface="Arial" charset="0"/>
              </a:rPr>
              <a:t>The full TMP process earns our </a:t>
            </a:r>
            <a:r>
              <a:rPr lang="en-US" sz="1400">
                <a:solidFill>
                  <a:srgbClr val="FFFFCC"/>
                </a:solidFill>
                <a:latin typeface="Arial" charset="0"/>
                <a:cs typeface="Arial" charset="0"/>
              </a:rPr>
              <a:t>4|4|4 Guarantee</a:t>
            </a:r>
          </a:p>
        </p:txBody>
      </p:sp>
      <p:sp>
        <p:nvSpPr>
          <p:cNvPr id="101" name="Rectangle 100"/>
          <p:cNvSpPr>
            <a:spLocks noChangeArrowheads="1"/>
          </p:cNvSpPr>
          <p:nvPr/>
        </p:nvSpPr>
        <p:spPr bwMode="auto">
          <a:xfrm>
            <a:off x="1943100" y="3784600"/>
            <a:ext cx="4572000" cy="5222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r>
              <a:rPr lang="en-US" sz="1400" i="1">
                <a:solidFill>
                  <a:srgbClr val="FFFFCC"/>
                </a:solidFill>
                <a:latin typeface="Arial" charset="0"/>
                <a:cs typeface="Arial" charset="0"/>
              </a:rPr>
              <a:t>Review the assessment in depth with the individual</a:t>
            </a:r>
          </a:p>
          <a:p>
            <a:r>
              <a:rPr lang="en-US" sz="1400" i="1" dirty="0">
                <a:solidFill>
                  <a:srgbClr val="FFFFCC"/>
                </a:solidFill>
                <a:latin typeface="Arial" charset="0"/>
                <a:cs typeface="Arial" charset="0"/>
              </a:rPr>
              <a:t>Take them to their </a:t>
            </a:r>
            <a:r>
              <a:rPr lang="en-US" sz="1400" dirty="0">
                <a:solidFill>
                  <a:srgbClr val="FFFFCC"/>
                </a:solidFill>
                <a:latin typeface="Arial" charset="0"/>
                <a:cs typeface="Arial" charset="0"/>
              </a:rPr>
              <a:t>full potential</a:t>
            </a:r>
          </a:p>
        </p:txBody>
      </p:sp>
      <p:sp>
        <p:nvSpPr>
          <p:cNvPr id="102" name="AutoShape 553"/>
          <p:cNvSpPr>
            <a:spLocks/>
          </p:cNvSpPr>
          <p:nvPr/>
        </p:nvSpPr>
        <p:spPr bwMode="auto">
          <a:xfrm rot="10800000">
            <a:off x="1638300" y="3741738"/>
            <a:ext cx="141288" cy="654050"/>
          </a:xfrm>
          <a:prstGeom prst="leftBrace">
            <a:avLst>
              <a:gd name="adj1" fmla="val 98735"/>
              <a:gd name="adj2" fmla="val 50569"/>
            </a:avLst>
          </a:prstGeom>
          <a:noFill/>
          <a:ln w="19050">
            <a:solidFill>
              <a:schemeClr val="tx1"/>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endParaRPr lang="en-US" b="0">
              <a:solidFill>
                <a:srgbClr val="FFFFCC"/>
              </a:solidFill>
            </a:endParaRPr>
          </a:p>
        </p:txBody>
      </p:sp>
      <p:sp>
        <p:nvSpPr>
          <p:cNvPr id="103" name="AutoShape 553"/>
          <p:cNvSpPr>
            <a:spLocks/>
          </p:cNvSpPr>
          <p:nvPr/>
        </p:nvSpPr>
        <p:spPr bwMode="auto">
          <a:xfrm rot="10800000">
            <a:off x="1801813" y="4457700"/>
            <a:ext cx="141287" cy="654050"/>
          </a:xfrm>
          <a:prstGeom prst="leftBrace">
            <a:avLst>
              <a:gd name="adj1" fmla="val 98735"/>
              <a:gd name="adj2" fmla="val 50569"/>
            </a:avLst>
          </a:prstGeom>
          <a:noFill/>
          <a:ln w="19050">
            <a:solidFill>
              <a:schemeClr val="tx1"/>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endParaRPr lang="en-US" b="0">
              <a:solidFill>
                <a:srgbClr val="FFFFCC"/>
              </a:solidFill>
            </a:endParaRPr>
          </a:p>
        </p:txBody>
      </p:sp>
      <p:sp>
        <p:nvSpPr>
          <p:cNvPr id="104" name="AutoShape 553"/>
          <p:cNvSpPr>
            <a:spLocks/>
          </p:cNvSpPr>
          <p:nvPr/>
        </p:nvSpPr>
        <p:spPr bwMode="auto">
          <a:xfrm rot="10800000">
            <a:off x="1943100" y="5186363"/>
            <a:ext cx="139700" cy="654050"/>
          </a:xfrm>
          <a:prstGeom prst="leftBrace">
            <a:avLst>
              <a:gd name="adj1" fmla="val 99857"/>
              <a:gd name="adj2" fmla="val 50569"/>
            </a:avLst>
          </a:prstGeom>
          <a:noFill/>
          <a:ln w="19050">
            <a:solidFill>
              <a:schemeClr val="tx1"/>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endParaRPr lang="en-US" b="0">
              <a:solidFill>
                <a:srgbClr val="FFFFCC"/>
              </a:solidFill>
            </a:endParaRPr>
          </a:p>
        </p:txBody>
      </p:sp>
      <p:sp>
        <p:nvSpPr>
          <p:cNvPr id="105" name="Rectangle 104"/>
          <p:cNvSpPr>
            <a:spLocks noChangeArrowheads="1"/>
          </p:cNvSpPr>
          <p:nvPr/>
        </p:nvSpPr>
        <p:spPr bwMode="auto">
          <a:xfrm>
            <a:off x="2106613" y="4519613"/>
            <a:ext cx="4572000" cy="5238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r>
              <a:rPr lang="en-US" sz="1400" i="1">
                <a:solidFill>
                  <a:srgbClr val="FFFFCC"/>
                </a:solidFill>
                <a:latin typeface="Arial" charset="0"/>
                <a:cs typeface="Arial" charset="0"/>
              </a:rPr>
              <a:t>Management </a:t>
            </a:r>
            <a:r>
              <a:rPr lang="en-US" sz="1400">
                <a:solidFill>
                  <a:srgbClr val="FFFFCC"/>
                </a:solidFill>
                <a:latin typeface="Arial" charset="0"/>
                <a:cs typeface="Arial" charset="0"/>
              </a:rPr>
              <a:t>System</a:t>
            </a:r>
          </a:p>
          <a:p>
            <a:r>
              <a:rPr lang="en-US" sz="1400" i="1">
                <a:solidFill>
                  <a:srgbClr val="FFFFCC"/>
                </a:solidFill>
                <a:latin typeface="Arial" charset="0"/>
                <a:cs typeface="Arial" charset="0"/>
              </a:rPr>
              <a:t>Performance Management</a:t>
            </a:r>
            <a:endParaRPr lang="en-US" sz="1400">
              <a:solidFill>
                <a:srgbClr val="FFFFCC"/>
              </a:solidFill>
              <a:latin typeface="Arial" charset="0"/>
              <a:cs typeface="Arial" charset="0"/>
            </a:endParaRPr>
          </a:p>
        </p:txBody>
      </p:sp>
      <p:sp>
        <p:nvSpPr>
          <p:cNvPr id="106" name="Rectangle 105"/>
          <p:cNvSpPr>
            <a:spLocks noChangeArrowheads="1"/>
          </p:cNvSpPr>
          <p:nvPr/>
        </p:nvSpPr>
        <p:spPr bwMode="auto">
          <a:xfrm>
            <a:off x="2246313" y="5249863"/>
            <a:ext cx="4572000" cy="5222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r>
              <a:rPr lang="en-US" sz="1400" i="1" dirty="0">
                <a:solidFill>
                  <a:srgbClr val="33CCCC"/>
                </a:solidFill>
                <a:latin typeface="Arial" charset="0"/>
                <a:cs typeface="Arial" charset="0"/>
              </a:rPr>
              <a:t>Communication</a:t>
            </a:r>
          </a:p>
          <a:p>
            <a:r>
              <a:rPr lang="en-US" sz="1400" i="1" dirty="0">
                <a:solidFill>
                  <a:srgbClr val="33CCCC"/>
                </a:solidFill>
                <a:latin typeface="Arial" charset="0"/>
                <a:cs typeface="Arial" charset="0"/>
              </a:rPr>
              <a:t>Training &amp; Development</a:t>
            </a:r>
          </a:p>
        </p:txBody>
      </p:sp>
      <p:sp>
        <p:nvSpPr>
          <p:cNvPr id="42" name="Text Box 9"/>
          <p:cNvSpPr txBox="1">
            <a:spLocks noChangeArrowheads="1"/>
          </p:cNvSpPr>
          <p:nvPr/>
        </p:nvSpPr>
        <p:spPr bwMode="auto">
          <a:xfrm>
            <a:off x="4876800" y="6362700"/>
            <a:ext cx="3187989" cy="30777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en-US" sz="1400" b="0" dirty="0">
                <a:latin typeface="Arial" charset="0"/>
              </a:rPr>
              <a:t>© Strategic Talent Management, </a:t>
            </a:r>
            <a:r>
              <a:rPr lang="en-US" sz="1400" b="0" dirty="0" smtClean="0">
                <a:latin typeface="Arial" charset="0"/>
              </a:rPr>
              <a:t>2013</a:t>
            </a:r>
            <a:endParaRPr lang="en-US" sz="1400" b="0" dirty="0">
              <a:latin typeface="Arial" charset="0"/>
            </a:endParaRPr>
          </a:p>
        </p:txBody>
      </p:sp>
      <p:pic>
        <p:nvPicPr>
          <p:cNvPr id="40964" name="Picture 4" descr="C:\Documents and Settings\Art Boulay\Local Settings\Temporary Internet Files\Content.IE5\4U6HL8ZD\MP900409394[1].jpg"/>
          <p:cNvPicPr>
            <a:picLocks noChangeAspect="1" noChangeArrowheads="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722563" y="1019002"/>
            <a:ext cx="2246313" cy="149871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40977" name="Picture 17" descr="C:\Documents and Settings\Art Boulay\Local Settings\Temporary Internet Files\Content.IE5\XIODP774\MP900289528[1].jpg"/>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968876" y="2352497"/>
            <a:ext cx="2438400" cy="36576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1853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1000"/>
                                  </p:stCondLst>
                                  <p:childTnLst>
                                    <p:set>
                                      <p:cBhvr>
                                        <p:cTn id="6" dur="1" fill="hold">
                                          <p:stCondLst>
                                            <p:cond delay="0"/>
                                          </p:stCondLst>
                                        </p:cTn>
                                        <p:tgtEl>
                                          <p:spTgt spid="40964"/>
                                        </p:tgtEl>
                                        <p:attrNameLst>
                                          <p:attrName>style.visibility</p:attrName>
                                        </p:attrNameLst>
                                      </p:cBhvr>
                                      <p:to>
                                        <p:strVal val="visible"/>
                                      </p:to>
                                    </p:set>
                                    <p:anim calcmode="lin" valueType="num">
                                      <p:cBhvr additive="base">
                                        <p:cTn id="7" dur="500" fill="hold"/>
                                        <p:tgtEl>
                                          <p:spTgt spid="40964"/>
                                        </p:tgtEl>
                                        <p:attrNameLst>
                                          <p:attrName>ppt_x</p:attrName>
                                        </p:attrNameLst>
                                      </p:cBhvr>
                                      <p:tavLst>
                                        <p:tav tm="0">
                                          <p:val>
                                            <p:strVal val="#ppt_x"/>
                                          </p:val>
                                        </p:tav>
                                        <p:tav tm="100000">
                                          <p:val>
                                            <p:strVal val="#ppt_x"/>
                                          </p:val>
                                        </p:tav>
                                      </p:tavLst>
                                    </p:anim>
                                    <p:anim calcmode="lin" valueType="num">
                                      <p:cBhvr additive="base">
                                        <p:cTn id="8" dur="500" fill="hold"/>
                                        <p:tgtEl>
                                          <p:spTgt spid="40964"/>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nodeType="afterEffect">
                                  <p:stCondLst>
                                    <p:cond delay="3000"/>
                                  </p:stCondLst>
                                  <p:childTnLst>
                                    <p:set>
                                      <p:cBhvr>
                                        <p:cTn id="11" dur="1" fill="hold">
                                          <p:stCondLst>
                                            <p:cond delay="0"/>
                                          </p:stCondLst>
                                        </p:cTn>
                                        <p:tgtEl>
                                          <p:spTgt spid="40977"/>
                                        </p:tgtEl>
                                        <p:attrNameLst>
                                          <p:attrName>style.visibility</p:attrName>
                                        </p:attrNameLst>
                                      </p:cBhvr>
                                      <p:to>
                                        <p:strVal val="visible"/>
                                      </p:to>
                                    </p:set>
                                    <p:anim calcmode="lin" valueType="num">
                                      <p:cBhvr additive="base">
                                        <p:cTn id="12" dur="500" fill="hold"/>
                                        <p:tgtEl>
                                          <p:spTgt spid="40977"/>
                                        </p:tgtEl>
                                        <p:attrNameLst>
                                          <p:attrName>ppt_x</p:attrName>
                                        </p:attrNameLst>
                                      </p:cBhvr>
                                      <p:tavLst>
                                        <p:tav tm="0">
                                          <p:val>
                                            <p:strVal val="#ppt_x"/>
                                          </p:val>
                                        </p:tav>
                                        <p:tav tm="100000">
                                          <p:val>
                                            <p:strVal val="#ppt_x"/>
                                          </p:val>
                                        </p:tav>
                                      </p:tavLst>
                                    </p:anim>
                                    <p:anim calcmode="lin" valueType="num">
                                      <p:cBhvr additive="base">
                                        <p:cTn id="13" dur="500" fill="hold"/>
                                        <p:tgtEl>
                                          <p:spTgt spid="409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76" name="Picture 36" descr="C:\Documents and Settings\Art Boulay\Local Settings\Temporary Internet Files\Content.IE5\EPPACAGV\MP900387785[1].jp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857500" y="2353281"/>
            <a:ext cx="2701095" cy="1501833"/>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10242" name="Slide Number Placeholder 1"/>
          <p:cNvSpPr txBox="1">
            <a:spLocks noGrp="1"/>
          </p:cNvSpPr>
          <p:nvPr/>
        </p:nvSpPr>
        <p:spPr bwMode="auto">
          <a:xfrm>
            <a:off x="8763000" y="6353175"/>
            <a:ext cx="381000" cy="3238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r" eaLnBrk="1" hangingPunct="1"/>
            <a:fld id="{0849B75D-AAC5-48D5-BD3C-CEE7A361483E}" type="slidenum">
              <a:rPr lang="en-US" sz="1400" b="0">
                <a:latin typeface="Arial" charset="0"/>
              </a:rPr>
              <a:pPr algn="r" eaLnBrk="1" hangingPunct="1"/>
              <a:t>14</a:t>
            </a:fld>
            <a:endParaRPr lang="en-US" sz="1400" b="0">
              <a:latin typeface="Arial" charset="0"/>
            </a:endParaRPr>
          </a:p>
        </p:txBody>
      </p:sp>
      <p:pic>
        <p:nvPicPr>
          <p:cNvPr id="10243" name="Picture 8" descr="STM swish"/>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23263" y="6324600"/>
            <a:ext cx="363537" cy="381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66" name="AutoShape 553"/>
          <p:cNvSpPr>
            <a:spLocks/>
          </p:cNvSpPr>
          <p:nvPr/>
        </p:nvSpPr>
        <p:spPr bwMode="auto">
          <a:xfrm rot="10800000">
            <a:off x="1495425" y="5992813"/>
            <a:ext cx="139700" cy="654050"/>
          </a:xfrm>
          <a:prstGeom prst="leftBrace">
            <a:avLst>
              <a:gd name="adj1" fmla="val 99857"/>
              <a:gd name="adj2" fmla="val 50569"/>
            </a:avLst>
          </a:prstGeom>
          <a:noFill/>
          <a:ln w="19050">
            <a:solidFill>
              <a:schemeClr val="tx1"/>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endParaRPr lang="en-US" b="0"/>
          </a:p>
        </p:txBody>
      </p:sp>
      <p:grpSp>
        <p:nvGrpSpPr>
          <p:cNvPr id="10246" name="Group 3"/>
          <p:cNvGrpSpPr>
            <a:grpSpLocks/>
          </p:cNvGrpSpPr>
          <p:nvPr/>
        </p:nvGrpSpPr>
        <p:grpSpPr bwMode="auto">
          <a:xfrm>
            <a:off x="381000" y="22225"/>
            <a:ext cx="1063625" cy="6835775"/>
            <a:chOff x="487361" y="23030"/>
            <a:chExt cx="1064419" cy="6835753"/>
          </a:xfrm>
        </p:grpSpPr>
        <p:sp>
          <p:nvSpPr>
            <p:cNvPr id="10249" name="AutoShape 493"/>
            <p:cNvSpPr>
              <a:spLocks noChangeArrowheads="1"/>
            </p:cNvSpPr>
            <p:nvPr/>
          </p:nvSpPr>
          <p:spPr bwMode="auto">
            <a:xfrm rot="5400000">
              <a:off x="560346" y="-26442"/>
              <a:ext cx="804943" cy="947738"/>
            </a:xfrm>
            <a:prstGeom prst="homePlate">
              <a:avLst>
                <a:gd name="adj" fmla="val 25000"/>
              </a:avLst>
            </a:prstGeom>
            <a:solidFill>
              <a:srgbClr val="4D4D4D"/>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10250" name="AutoShape 494"/>
            <p:cNvSpPr>
              <a:spLocks noChangeArrowheads="1"/>
            </p:cNvSpPr>
            <p:nvPr/>
          </p:nvSpPr>
          <p:spPr bwMode="auto">
            <a:xfrm rot="5400000">
              <a:off x="622108" y="-59329"/>
              <a:ext cx="783019" cy="947738"/>
            </a:xfrm>
            <a:prstGeom prst="homePlate">
              <a:avLst>
                <a:gd name="adj" fmla="val 25000"/>
              </a:avLst>
            </a:prstGeom>
            <a:gradFill rotWithShape="1">
              <a:gsLst>
                <a:gs pos="0">
                  <a:srgbClr val="97B6D3"/>
                </a:gs>
                <a:gs pos="100000">
                  <a:srgbClr val="2F6EA7"/>
                </a:gs>
              </a:gsLst>
              <a:lin ang="0" scaled="1"/>
            </a:gradFill>
            <a:ln w="12700">
              <a:solidFill>
                <a:srgbClr val="2F6EA7"/>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rot="10800000" vert="eaVert" wrap="none" anchor="ctr"/>
            <a:lstStyle/>
            <a:p>
              <a:pPr algn="ctr"/>
              <a:endParaRPr lang="en-US" b="0"/>
            </a:p>
          </p:txBody>
        </p:sp>
        <p:sp>
          <p:nvSpPr>
            <p:cNvPr id="10251" name="AutoShape 495"/>
            <p:cNvSpPr>
              <a:spLocks noChangeArrowheads="1"/>
            </p:cNvSpPr>
            <p:nvPr/>
          </p:nvSpPr>
          <p:spPr bwMode="auto">
            <a:xfrm rot="5400000">
              <a:off x="563596" y="2962983"/>
              <a:ext cx="815905" cy="968375"/>
            </a:xfrm>
            <a:prstGeom prst="chevron">
              <a:avLst>
                <a:gd name="adj" fmla="val 25000"/>
              </a:avLst>
            </a:prstGeom>
            <a:solidFill>
              <a:srgbClr val="4D4D4D"/>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8100" cmpd="dbl">
                  <a:solidFill>
                    <a:srgbClr val="BDFF9D"/>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10252" name="AutoShape 496"/>
            <p:cNvSpPr>
              <a:spLocks noChangeArrowheads="1"/>
            </p:cNvSpPr>
            <p:nvPr/>
          </p:nvSpPr>
          <p:spPr bwMode="auto">
            <a:xfrm rot="5400000">
              <a:off x="614396" y="2920700"/>
              <a:ext cx="815905" cy="968375"/>
            </a:xfrm>
            <a:prstGeom prst="chevron">
              <a:avLst>
                <a:gd name="adj" fmla="val 25000"/>
              </a:avLst>
            </a:prstGeom>
            <a:gradFill rotWithShape="1">
              <a:gsLst>
                <a:gs pos="0">
                  <a:srgbClr val="B2D1B2"/>
                </a:gs>
                <a:gs pos="100000">
                  <a:srgbClr val="006600"/>
                </a:gs>
              </a:gsLst>
              <a:lin ang="0" scaled="1"/>
            </a:gradFill>
            <a:ln w="12700">
              <a:solidFill>
                <a:srgbClr val="006600"/>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10253" name="AutoShape 497"/>
            <p:cNvSpPr>
              <a:spLocks noChangeArrowheads="1"/>
            </p:cNvSpPr>
            <p:nvPr/>
          </p:nvSpPr>
          <p:spPr bwMode="auto">
            <a:xfrm rot="5400000">
              <a:off x="563596" y="711022"/>
              <a:ext cx="815905" cy="968375"/>
            </a:xfrm>
            <a:prstGeom prst="chevron">
              <a:avLst>
                <a:gd name="adj" fmla="val 25000"/>
              </a:avLst>
            </a:prstGeom>
            <a:solidFill>
              <a:srgbClr val="4D4D4D"/>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10254" name="AutoShape 498"/>
            <p:cNvSpPr>
              <a:spLocks noChangeArrowheads="1"/>
            </p:cNvSpPr>
            <p:nvPr/>
          </p:nvSpPr>
          <p:spPr bwMode="auto">
            <a:xfrm rot="5400000">
              <a:off x="614396" y="668739"/>
              <a:ext cx="815905" cy="968375"/>
            </a:xfrm>
            <a:prstGeom prst="chevron">
              <a:avLst>
                <a:gd name="adj" fmla="val 25000"/>
              </a:avLst>
            </a:prstGeom>
            <a:gradFill rotWithShape="1">
              <a:gsLst>
                <a:gs pos="0">
                  <a:srgbClr val="97B6D3"/>
                </a:gs>
                <a:gs pos="100000">
                  <a:srgbClr val="2F6EA7"/>
                </a:gs>
              </a:gsLst>
              <a:lin ang="0" scaled="1"/>
            </a:gradFill>
            <a:ln w="12700">
              <a:solidFill>
                <a:srgbClr val="2F6EA7"/>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10255" name="AutoShape 499"/>
            <p:cNvSpPr>
              <a:spLocks noChangeArrowheads="1"/>
            </p:cNvSpPr>
            <p:nvPr/>
          </p:nvSpPr>
          <p:spPr bwMode="auto">
            <a:xfrm rot="5400000">
              <a:off x="563596" y="5966643"/>
              <a:ext cx="815905" cy="968375"/>
            </a:xfrm>
            <a:prstGeom prst="chevron">
              <a:avLst>
                <a:gd name="adj" fmla="val 25000"/>
              </a:avLst>
            </a:prstGeom>
            <a:solidFill>
              <a:srgbClr val="4D4D4D"/>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8100" cmpd="dbl">
                  <a:solidFill>
                    <a:srgbClr val="FF6600"/>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10256" name="AutoShape 500"/>
            <p:cNvSpPr>
              <a:spLocks noChangeArrowheads="1"/>
            </p:cNvSpPr>
            <p:nvPr/>
          </p:nvSpPr>
          <p:spPr bwMode="auto">
            <a:xfrm rot="5400000">
              <a:off x="614396" y="5924360"/>
              <a:ext cx="815905" cy="968375"/>
            </a:xfrm>
            <a:prstGeom prst="chevron">
              <a:avLst>
                <a:gd name="adj" fmla="val 25000"/>
              </a:avLst>
            </a:prstGeom>
            <a:gradFill rotWithShape="1">
              <a:gsLst>
                <a:gs pos="0">
                  <a:srgbClr val="FFB27E"/>
                </a:gs>
                <a:gs pos="100000">
                  <a:srgbClr val="FF6600"/>
                </a:gs>
              </a:gsLst>
              <a:lin ang="0" scaled="1"/>
            </a:gradFill>
            <a:ln w="12700">
              <a:solidFill>
                <a:srgbClr val="FF6600"/>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10257" name="AutoShape 501"/>
            <p:cNvSpPr>
              <a:spLocks noChangeArrowheads="1"/>
            </p:cNvSpPr>
            <p:nvPr/>
          </p:nvSpPr>
          <p:spPr bwMode="auto">
            <a:xfrm rot="5400000">
              <a:off x="563596" y="1461154"/>
              <a:ext cx="815905" cy="968375"/>
            </a:xfrm>
            <a:prstGeom prst="chevron">
              <a:avLst>
                <a:gd name="adj" fmla="val 25000"/>
              </a:avLst>
            </a:prstGeom>
            <a:solidFill>
              <a:srgbClr val="4D4D4D"/>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10258" name="AutoShape 502"/>
            <p:cNvSpPr>
              <a:spLocks noChangeArrowheads="1"/>
            </p:cNvSpPr>
            <p:nvPr/>
          </p:nvSpPr>
          <p:spPr bwMode="auto">
            <a:xfrm rot="5400000">
              <a:off x="614396" y="1418871"/>
              <a:ext cx="815905" cy="968375"/>
            </a:xfrm>
            <a:prstGeom prst="chevron">
              <a:avLst>
                <a:gd name="adj" fmla="val 25000"/>
              </a:avLst>
            </a:prstGeom>
            <a:gradFill rotWithShape="1">
              <a:gsLst>
                <a:gs pos="0">
                  <a:srgbClr val="97B6D3"/>
                </a:gs>
                <a:gs pos="100000">
                  <a:srgbClr val="2F6EA7"/>
                </a:gs>
              </a:gsLst>
              <a:lin ang="0" scaled="1"/>
            </a:gradFill>
            <a:ln w="12700">
              <a:solidFill>
                <a:srgbClr val="2F6EA7"/>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10259" name="AutoShape 503"/>
            <p:cNvSpPr>
              <a:spLocks noChangeArrowheads="1"/>
            </p:cNvSpPr>
            <p:nvPr/>
          </p:nvSpPr>
          <p:spPr bwMode="auto">
            <a:xfrm rot="5400000">
              <a:off x="563596" y="2212852"/>
              <a:ext cx="815905" cy="968375"/>
            </a:xfrm>
            <a:prstGeom prst="chevron">
              <a:avLst>
                <a:gd name="adj" fmla="val 25000"/>
              </a:avLst>
            </a:prstGeom>
            <a:solidFill>
              <a:srgbClr val="4D4D4D"/>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10260" name="AutoShape 504"/>
            <p:cNvSpPr>
              <a:spLocks noChangeArrowheads="1"/>
            </p:cNvSpPr>
            <p:nvPr/>
          </p:nvSpPr>
          <p:spPr bwMode="auto">
            <a:xfrm rot="5400000">
              <a:off x="614396" y="2170569"/>
              <a:ext cx="815905" cy="968375"/>
            </a:xfrm>
            <a:prstGeom prst="chevron">
              <a:avLst>
                <a:gd name="adj" fmla="val 25000"/>
              </a:avLst>
            </a:prstGeom>
            <a:gradFill rotWithShape="1">
              <a:gsLst>
                <a:gs pos="0">
                  <a:srgbClr val="81A7CA"/>
                </a:gs>
                <a:gs pos="100000">
                  <a:srgbClr val="2F6EA7"/>
                </a:gs>
              </a:gsLst>
              <a:lin ang="0" scaled="1"/>
            </a:gradFill>
            <a:ln w="12700">
              <a:solidFill>
                <a:srgbClr val="2F6EA7"/>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10261" name="AutoShape 505"/>
            <p:cNvSpPr>
              <a:spLocks noChangeArrowheads="1"/>
            </p:cNvSpPr>
            <p:nvPr/>
          </p:nvSpPr>
          <p:spPr bwMode="auto">
            <a:xfrm rot="5400000">
              <a:off x="563596" y="3714681"/>
              <a:ext cx="815905" cy="968375"/>
            </a:xfrm>
            <a:prstGeom prst="chevron">
              <a:avLst>
                <a:gd name="adj" fmla="val 25000"/>
              </a:avLst>
            </a:prstGeom>
            <a:solidFill>
              <a:srgbClr val="4D4D4D"/>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10262" name="AutoShape 506"/>
            <p:cNvSpPr>
              <a:spLocks noChangeArrowheads="1"/>
            </p:cNvSpPr>
            <p:nvPr/>
          </p:nvSpPr>
          <p:spPr bwMode="auto">
            <a:xfrm rot="5400000">
              <a:off x="614396" y="3672398"/>
              <a:ext cx="815905" cy="968375"/>
            </a:xfrm>
            <a:prstGeom prst="chevron">
              <a:avLst>
                <a:gd name="adj" fmla="val 25000"/>
              </a:avLst>
            </a:prstGeom>
            <a:gradFill rotWithShape="1">
              <a:gsLst>
                <a:gs pos="0">
                  <a:srgbClr val="B2D1B2"/>
                </a:gs>
                <a:gs pos="100000">
                  <a:srgbClr val="006600"/>
                </a:gs>
              </a:gsLst>
              <a:lin ang="0" scaled="1"/>
            </a:gradFill>
            <a:ln w="12700">
              <a:solidFill>
                <a:srgbClr val="006600"/>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10263" name="AutoShape 507"/>
            <p:cNvSpPr>
              <a:spLocks noChangeArrowheads="1"/>
            </p:cNvSpPr>
            <p:nvPr/>
          </p:nvSpPr>
          <p:spPr bwMode="auto">
            <a:xfrm rot="5400000">
              <a:off x="563596" y="4464813"/>
              <a:ext cx="815905" cy="968375"/>
            </a:xfrm>
            <a:prstGeom prst="chevron">
              <a:avLst>
                <a:gd name="adj" fmla="val 25000"/>
              </a:avLst>
            </a:prstGeom>
            <a:solidFill>
              <a:srgbClr val="4D4D4D"/>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10264" name="AutoShape 508"/>
            <p:cNvSpPr>
              <a:spLocks noChangeArrowheads="1"/>
            </p:cNvSpPr>
            <p:nvPr/>
          </p:nvSpPr>
          <p:spPr bwMode="auto">
            <a:xfrm rot="5400000">
              <a:off x="614396" y="4422530"/>
              <a:ext cx="815905" cy="968375"/>
            </a:xfrm>
            <a:prstGeom prst="chevron">
              <a:avLst>
                <a:gd name="adj" fmla="val 25000"/>
              </a:avLst>
            </a:prstGeom>
            <a:gradFill rotWithShape="1">
              <a:gsLst>
                <a:gs pos="0">
                  <a:srgbClr val="B2D1B2"/>
                </a:gs>
                <a:gs pos="100000">
                  <a:srgbClr val="006600"/>
                </a:gs>
              </a:gsLst>
              <a:lin ang="0" scaled="1"/>
            </a:gradFill>
            <a:ln w="12700">
              <a:solidFill>
                <a:srgbClr val="006600"/>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10265" name="AutoShape 509"/>
            <p:cNvSpPr>
              <a:spLocks noChangeArrowheads="1"/>
            </p:cNvSpPr>
            <p:nvPr/>
          </p:nvSpPr>
          <p:spPr bwMode="auto">
            <a:xfrm rot="5400000">
              <a:off x="563596" y="5216511"/>
              <a:ext cx="815905" cy="968375"/>
            </a:xfrm>
            <a:prstGeom prst="chevron">
              <a:avLst>
                <a:gd name="adj" fmla="val 25000"/>
              </a:avLst>
            </a:prstGeom>
            <a:solidFill>
              <a:srgbClr val="4D4D4D"/>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10266" name="AutoShape 510"/>
            <p:cNvSpPr>
              <a:spLocks noChangeArrowheads="1"/>
            </p:cNvSpPr>
            <p:nvPr/>
          </p:nvSpPr>
          <p:spPr bwMode="auto">
            <a:xfrm rot="5400000">
              <a:off x="614396" y="5174228"/>
              <a:ext cx="815905" cy="968375"/>
            </a:xfrm>
            <a:prstGeom prst="chevron">
              <a:avLst>
                <a:gd name="adj" fmla="val 25000"/>
              </a:avLst>
            </a:prstGeom>
            <a:gradFill rotWithShape="1">
              <a:gsLst>
                <a:gs pos="0">
                  <a:srgbClr val="B2D1B2"/>
                </a:gs>
                <a:gs pos="100000">
                  <a:srgbClr val="006600"/>
                </a:gs>
              </a:gsLst>
              <a:lin ang="0" scaled="1"/>
            </a:gradFill>
            <a:ln w="12700">
              <a:solidFill>
                <a:srgbClr val="006600"/>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10267" name="Text Box 511"/>
            <p:cNvSpPr txBox="1">
              <a:spLocks noChangeArrowheads="1"/>
            </p:cNvSpPr>
            <p:nvPr/>
          </p:nvSpPr>
          <p:spPr bwMode="auto">
            <a:xfrm>
              <a:off x="778667" y="279078"/>
              <a:ext cx="487363" cy="27718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1200" b="0">
                  <a:latin typeface="Impact" pitchFamily="34" charset="0"/>
                </a:rPr>
                <a:t>PLAN</a:t>
              </a:r>
            </a:p>
          </p:txBody>
        </p:sp>
        <p:sp>
          <p:nvSpPr>
            <p:cNvPr id="10268" name="Text Box 512"/>
            <p:cNvSpPr txBox="1">
              <a:spLocks noChangeArrowheads="1"/>
            </p:cNvSpPr>
            <p:nvPr/>
          </p:nvSpPr>
          <p:spPr bwMode="auto">
            <a:xfrm>
              <a:off x="670717" y="1016682"/>
              <a:ext cx="700088" cy="27718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1200" b="0">
                  <a:latin typeface="Impact" pitchFamily="34" charset="0"/>
                </a:rPr>
                <a:t>RECRUIT</a:t>
              </a:r>
            </a:p>
          </p:txBody>
        </p:sp>
        <p:sp>
          <p:nvSpPr>
            <p:cNvPr id="10269" name="Text Box 513"/>
            <p:cNvSpPr txBox="1">
              <a:spLocks noChangeArrowheads="1"/>
            </p:cNvSpPr>
            <p:nvPr/>
          </p:nvSpPr>
          <p:spPr bwMode="auto">
            <a:xfrm>
              <a:off x="696117" y="1766813"/>
              <a:ext cx="647700" cy="27718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1200" b="0">
                  <a:latin typeface="Impact" pitchFamily="34" charset="0"/>
                </a:rPr>
                <a:t>ASSESS</a:t>
              </a:r>
            </a:p>
          </p:txBody>
        </p:sp>
        <p:sp>
          <p:nvSpPr>
            <p:cNvPr id="10270" name="Text Box 514"/>
            <p:cNvSpPr txBox="1">
              <a:spLocks noChangeArrowheads="1"/>
            </p:cNvSpPr>
            <p:nvPr/>
          </p:nvSpPr>
          <p:spPr bwMode="auto">
            <a:xfrm>
              <a:off x="599280" y="2518511"/>
              <a:ext cx="844550" cy="27718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1200" b="0">
                  <a:latin typeface="Impact" pitchFamily="34" charset="0"/>
                </a:rPr>
                <a:t>INTERVIEW</a:t>
              </a:r>
            </a:p>
          </p:txBody>
        </p:sp>
        <p:sp>
          <p:nvSpPr>
            <p:cNvPr id="10271" name="Text Box 515"/>
            <p:cNvSpPr txBox="1">
              <a:spLocks noChangeArrowheads="1"/>
            </p:cNvSpPr>
            <p:nvPr/>
          </p:nvSpPr>
          <p:spPr bwMode="auto">
            <a:xfrm>
              <a:off x="510380" y="3268643"/>
              <a:ext cx="1023938" cy="27718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1200" b="0">
                  <a:latin typeface="Impact" pitchFamily="34" charset="0"/>
                </a:rPr>
                <a:t>ON-BOARDING</a:t>
              </a:r>
            </a:p>
          </p:txBody>
        </p:sp>
        <p:sp>
          <p:nvSpPr>
            <p:cNvPr id="10272" name="Text Box 516"/>
            <p:cNvSpPr txBox="1">
              <a:spLocks noChangeArrowheads="1"/>
            </p:cNvSpPr>
            <p:nvPr/>
          </p:nvSpPr>
          <p:spPr bwMode="auto">
            <a:xfrm>
              <a:off x="613567" y="4018775"/>
              <a:ext cx="814388" cy="27718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1200" b="0">
                  <a:latin typeface="Impact" pitchFamily="34" charset="0"/>
                </a:rPr>
                <a:t>COACHING</a:t>
              </a:r>
            </a:p>
          </p:txBody>
        </p:sp>
        <p:sp>
          <p:nvSpPr>
            <p:cNvPr id="10273" name="Text Box 517"/>
            <p:cNvSpPr txBox="1">
              <a:spLocks noChangeArrowheads="1"/>
            </p:cNvSpPr>
            <p:nvPr/>
          </p:nvSpPr>
          <p:spPr bwMode="auto">
            <a:xfrm>
              <a:off x="492917" y="4770473"/>
              <a:ext cx="1058863" cy="27718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1200" b="0">
                  <a:latin typeface="Impact" pitchFamily="34" charset="0"/>
                </a:rPr>
                <a:t>PERFORMANCE</a:t>
              </a:r>
            </a:p>
          </p:txBody>
        </p:sp>
        <p:sp>
          <p:nvSpPr>
            <p:cNvPr id="10274" name="Text Box 518"/>
            <p:cNvSpPr txBox="1">
              <a:spLocks noChangeArrowheads="1"/>
            </p:cNvSpPr>
            <p:nvPr/>
          </p:nvSpPr>
          <p:spPr bwMode="auto">
            <a:xfrm>
              <a:off x="604042" y="5522170"/>
              <a:ext cx="830263" cy="27718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1200" b="0">
                  <a:latin typeface="Impact" pitchFamily="34" charset="0"/>
                </a:rPr>
                <a:t>RETENTION</a:t>
              </a:r>
            </a:p>
          </p:txBody>
        </p:sp>
        <p:sp>
          <p:nvSpPr>
            <p:cNvPr id="10275" name="Text Box 519"/>
            <p:cNvSpPr txBox="1">
              <a:spLocks noChangeArrowheads="1"/>
            </p:cNvSpPr>
            <p:nvPr/>
          </p:nvSpPr>
          <p:spPr bwMode="auto">
            <a:xfrm>
              <a:off x="543717" y="6272302"/>
              <a:ext cx="955675" cy="27718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1200" b="0">
                  <a:latin typeface="Impact" pitchFamily="34" charset="0"/>
                </a:rPr>
                <a:t>SUCCESSION</a:t>
              </a:r>
            </a:p>
          </p:txBody>
        </p:sp>
      </p:grpSp>
      <p:sp>
        <p:nvSpPr>
          <p:cNvPr id="5" name="Rectangle 4"/>
          <p:cNvSpPr>
            <a:spLocks noChangeArrowheads="1"/>
          </p:cNvSpPr>
          <p:nvPr/>
        </p:nvSpPr>
        <p:spPr bwMode="auto">
          <a:xfrm>
            <a:off x="1801813" y="5846763"/>
            <a:ext cx="7342187" cy="5222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r>
              <a:rPr lang="en-US" sz="1400" i="1" dirty="0">
                <a:solidFill>
                  <a:srgbClr val="33CCCC"/>
                </a:solidFill>
                <a:latin typeface="Arial" charset="0"/>
                <a:cs typeface="Arial" charset="0"/>
              </a:rPr>
              <a:t>Identify &amp; Evaluate employees ready for promotion,</a:t>
            </a:r>
          </a:p>
          <a:p>
            <a:r>
              <a:rPr lang="en-US" sz="1400" i="1" dirty="0">
                <a:solidFill>
                  <a:srgbClr val="33CCCC"/>
                </a:solidFill>
                <a:latin typeface="Arial" charset="0"/>
                <a:cs typeface="Arial" charset="0"/>
              </a:rPr>
              <a:t>Or employees, family members and outsiders to lead  your  organization</a:t>
            </a:r>
            <a:endParaRPr lang="en-US" sz="1400" dirty="0">
              <a:solidFill>
                <a:srgbClr val="33CCCC"/>
              </a:solidFill>
              <a:latin typeface="Arial" charset="0"/>
              <a:cs typeface="Arial" charset="0"/>
            </a:endParaRPr>
          </a:p>
        </p:txBody>
      </p:sp>
      <p:sp>
        <p:nvSpPr>
          <p:cNvPr id="42" name="Title 1"/>
          <p:cNvSpPr>
            <a:spLocks/>
          </p:cNvSpPr>
          <p:nvPr/>
        </p:nvSpPr>
        <p:spPr bwMode="auto">
          <a:xfrm>
            <a:off x="2019300" y="1780997"/>
            <a:ext cx="5715000" cy="11430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nchor="ctr"/>
          <a:lstStyle/>
          <a:p>
            <a:pPr eaLnBrk="1" hangingPunct="1">
              <a:defRPr/>
            </a:pPr>
            <a:r>
              <a:rPr lang="en-US" sz="4400" dirty="0">
                <a:solidFill>
                  <a:srgbClr val="000080"/>
                </a:solidFill>
                <a:effectLst>
                  <a:outerShdw blurRad="38100" dist="38100" dir="2700000" algn="tl">
                    <a:srgbClr val="000000"/>
                  </a:outerShdw>
                </a:effectLst>
                <a:latin typeface="Benguiat" pitchFamily="34" charset="0"/>
              </a:rPr>
              <a:t>from Succession to </a:t>
            </a:r>
            <a:r>
              <a:rPr lang="en-US" sz="4400" dirty="0" smtClean="0">
                <a:solidFill>
                  <a:srgbClr val="000080"/>
                </a:solidFill>
                <a:effectLst>
                  <a:outerShdw blurRad="38100" dist="38100" dir="2700000" algn="tl">
                    <a:srgbClr val="000000"/>
                  </a:outerShdw>
                </a:effectLst>
                <a:latin typeface="Benguiat" pitchFamily="34" charset="0"/>
              </a:rPr>
              <a:t>the</a:t>
            </a:r>
            <a:endParaRPr lang="en-US" sz="2000" dirty="0">
              <a:solidFill>
                <a:srgbClr val="000080"/>
              </a:solidFill>
              <a:effectLst>
                <a:outerShdw blurRad="38100" dist="38100" dir="2700000" algn="tl">
                  <a:srgbClr val="000000"/>
                </a:outerShdw>
              </a:effectLst>
              <a:latin typeface="Benguiat" pitchFamily="34" charset="0"/>
            </a:endParaRPr>
          </a:p>
        </p:txBody>
      </p:sp>
      <p:sp>
        <p:nvSpPr>
          <p:cNvPr id="36" name="Text Box 9"/>
          <p:cNvSpPr txBox="1">
            <a:spLocks noChangeArrowheads="1"/>
          </p:cNvSpPr>
          <p:nvPr/>
        </p:nvSpPr>
        <p:spPr bwMode="auto">
          <a:xfrm>
            <a:off x="4876800" y="6362700"/>
            <a:ext cx="3187989" cy="30777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en-US" sz="1400" b="0" dirty="0">
                <a:latin typeface="Arial" charset="0"/>
              </a:rPr>
              <a:t>© Strategic Talent Management, </a:t>
            </a:r>
            <a:r>
              <a:rPr lang="en-US" sz="1400" b="0" dirty="0" smtClean="0">
                <a:latin typeface="Arial" charset="0"/>
              </a:rPr>
              <a:t>2013</a:t>
            </a:r>
            <a:endParaRPr lang="en-US" sz="1400" b="0" dirty="0">
              <a:latin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Slide Number Placeholder 1"/>
          <p:cNvSpPr txBox="1">
            <a:spLocks noGrp="1"/>
          </p:cNvSpPr>
          <p:nvPr/>
        </p:nvSpPr>
        <p:spPr bwMode="auto">
          <a:xfrm>
            <a:off x="8763000" y="6353175"/>
            <a:ext cx="381000" cy="3238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r" eaLnBrk="1" hangingPunct="1"/>
            <a:fld id="{28BC53FF-4AC2-4E3F-BA2C-A2CFDD3C758F}" type="slidenum">
              <a:rPr lang="en-US" sz="1400" b="0">
                <a:latin typeface="Arial" charset="0"/>
              </a:rPr>
              <a:pPr algn="r" eaLnBrk="1" hangingPunct="1"/>
              <a:t>15</a:t>
            </a:fld>
            <a:endParaRPr lang="en-US" sz="1400" b="0">
              <a:latin typeface="Arial" charset="0"/>
            </a:endParaRPr>
          </a:p>
        </p:txBody>
      </p:sp>
      <p:pic>
        <p:nvPicPr>
          <p:cNvPr id="11267" name="Picture 8" descr="STM swish"/>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23263" y="6324600"/>
            <a:ext cx="363537" cy="381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1269"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6334125" cy="68580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lgn="in">
                <a:solidFill>
                  <a:srgbClr val="000000"/>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CCCCCC"/>
                  </a:outerShdw>
                </a:effectLst>
              </a14:hiddenEffects>
            </a:ext>
          </a:extLst>
        </p:spPr>
      </p:pic>
      <p:sp>
        <p:nvSpPr>
          <p:cNvPr id="11270" name="Rectangle 1"/>
          <p:cNvSpPr>
            <a:spLocks noChangeArrowheads="1"/>
          </p:cNvSpPr>
          <p:nvPr/>
        </p:nvSpPr>
        <p:spPr bwMode="auto">
          <a:xfrm>
            <a:off x="1543050" y="0"/>
            <a:ext cx="4791075" cy="6858000"/>
          </a:xfrm>
          <a:prstGeom prst="rect">
            <a:avLst/>
          </a:prstGeom>
          <a:solidFill>
            <a:srgbClr val="FFFFFF">
              <a:alpha val="34901"/>
            </a:srgbClr>
          </a:solidFill>
          <a:ln w="9525" algn="ctr">
            <a:solidFill>
              <a:schemeClr val="tx1"/>
            </a:solidFill>
            <a:round/>
            <a:headEnd/>
            <a:tailEnd/>
          </a:ln>
        </p:spPr>
        <p:txBody>
          <a:bodyPr/>
          <a:lstStyle/>
          <a:p>
            <a:endParaRPr lang="en-US"/>
          </a:p>
        </p:txBody>
      </p:sp>
      <p:sp>
        <p:nvSpPr>
          <p:cNvPr id="41" name="Title 1"/>
          <p:cNvSpPr>
            <a:spLocks/>
          </p:cNvSpPr>
          <p:nvPr/>
        </p:nvSpPr>
        <p:spPr bwMode="auto">
          <a:xfrm>
            <a:off x="1081088" y="0"/>
            <a:ext cx="5715000" cy="63627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nchor="ctr"/>
          <a:lstStyle/>
          <a:p>
            <a:pPr algn="ctr" eaLnBrk="1" hangingPunct="1">
              <a:defRPr/>
            </a:pPr>
            <a:r>
              <a:rPr lang="en-US" sz="4400" dirty="0">
                <a:solidFill>
                  <a:srgbClr val="000080"/>
                </a:solidFill>
                <a:effectLst>
                  <a:outerShdw blurRad="38100" dist="38100" dir="2700000" algn="tl">
                    <a:srgbClr val="000000"/>
                  </a:outerShdw>
                </a:effectLst>
                <a:latin typeface="Benguiat" pitchFamily="34" charset="0"/>
              </a:rPr>
              <a:t>Using </a:t>
            </a:r>
            <a:r>
              <a:rPr lang="en-US" sz="4400" dirty="0" smtClean="0">
                <a:solidFill>
                  <a:srgbClr val="000080"/>
                </a:solidFill>
                <a:effectLst>
                  <a:outerShdw blurRad="38100" dist="38100" dir="2700000" algn="tl">
                    <a:srgbClr val="000000"/>
                  </a:outerShdw>
                </a:effectLst>
                <a:latin typeface="Benguiat" pitchFamily="34" charset="0"/>
              </a:rPr>
              <a:t>a scientific </a:t>
            </a:r>
            <a:r>
              <a:rPr lang="en-US" sz="4400" dirty="0">
                <a:solidFill>
                  <a:srgbClr val="000080"/>
                </a:solidFill>
                <a:effectLst>
                  <a:outerShdw blurRad="38100" dist="38100" dir="2700000" algn="tl">
                    <a:srgbClr val="000000"/>
                  </a:outerShdw>
                </a:effectLst>
                <a:latin typeface="Benguiat" pitchFamily="34" charset="0"/>
              </a:rPr>
              <a:t>approach…</a:t>
            </a:r>
          </a:p>
          <a:p>
            <a:pPr algn="ctr" eaLnBrk="1" hangingPunct="1">
              <a:defRPr/>
            </a:pPr>
            <a:endParaRPr lang="en-US" sz="4400" dirty="0">
              <a:solidFill>
                <a:srgbClr val="000080"/>
              </a:solidFill>
              <a:effectLst>
                <a:outerShdw blurRad="38100" dist="38100" dir="2700000" algn="tl">
                  <a:srgbClr val="000000"/>
                </a:outerShdw>
              </a:effectLst>
              <a:latin typeface="Benguiat" pitchFamily="34" charset="0"/>
            </a:endParaRPr>
          </a:p>
          <a:p>
            <a:pPr algn="ctr" eaLnBrk="1" hangingPunct="1">
              <a:defRPr/>
            </a:pPr>
            <a:r>
              <a:rPr lang="en-US" sz="3600" dirty="0">
                <a:solidFill>
                  <a:srgbClr val="000080"/>
                </a:solidFill>
                <a:effectLst>
                  <a:outerShdw blurRad="38100" dist="38100" dir="2700000" algn="tl">
                    <a:srgbClr val="000000"/>
                  </a:outerShdw>
                </a:effectLst>
                <a:latin typeface="+mj-lt"/>
              </a:rPr>
              <a:t>“We place the </a:t>
            </a:r>
            <a:r>
              <a:rPr lang="en-US" sz="3600" i="1" dirty="0">
                <a:solidFill>
                  <a:srgbClr val="000080"/>
                </a:solidFill>
                <a:effectLst>
                  <a:outerShdw blurRad="38100" dist="38100" dir="2700000" algn="tl">
                    <a:srgbClr val="000000"/>
                  </a:outerShdw>
                </a:effectLst>
                <a:latin typeface="+mj-lt"/>
              </a:rPr>
              <a:t>Best</a:t>
            </a:r>
            <a:r>
              <a:rPr lang="en-US" sz="3600" dirty="0">
                <a:solidFill>
                  <a:srgbClr val="000080"/>
                </a:solidFill>
                <a:effectLst>
                  <a:outerShdw blurRad="38100" dist="38100" dir="2700000" algn="tl">
                    <a:srgbClr val="000000"/>
                  </a:outerShdw>
                </a:effectLst>
                <a:latin typeface="+mj-lt"/>
              </a:rPr>
              <a:t> person in the </a:t>
            </a:r>
            <a:r>
              <a:rPr lang="en-US" sz="3600" i="1" dirty="0">
                <a:solidFill>
                  <a:srgbClr val="000080"/>
                </a:solidFill>
                <a:effectLst>
                  <a:outerShdw blurRad="38100" dist="38100" dir="2700000" algn="tl">
                    <a:srgbClr val="000000"/>
                  </a:outerShdw>
                </a:effectLst>
                <a:latin typeface="+mj-lt"/>
              </a:rPr>
              <a:t>Right</a:t>
            </a:r>
            <a:r>
              <a:rPr lang="en-US" sz="3600" dirty="0">
                <a:solidFill>
                  <a:srgbClr val="000080"/>
                </a:solidFill>
                <a:effectLst>
                  <a:outerShdw blurRad="38100" dist="38100" dir="2700000" algn="tl">
                    <a:srgbClr val="000000"/>
                  </a:outerShdw>
                </a:effectLst>
                <a:latin typeface="+mj-lt"/>
              </a:rPr>
              <a:t> position the </a:t>
            </a:r>
            <a:r>
              <a:rPr lang="en-US" sz="3600" i="1" dirty="0">
                <a:solidFill>
                  <a:srgbClr val="000080"/>
                </a:solidFill>
                <a:effectLst>
                  <a:outerShdw blurRad="38100" dist="38100" dir="2700000" algn="tl">
                    <a:srgbClr val="000000"/>
                  </a:outerShdw>
                </a:effectLst>
                <a:latin typeface="+mj-lt"/>
              </a:rPr>
              <a:t>First</a:t>
            </a:r>
            <a:r>
              <a:rPr lang="en-US" sz="3600" dirty="0">
                <a:solidFill>
                  <a:srgbClr val="000080"/>
                </a:solidFill>
                <a:effectLst>
                  <a:outerShdw blurRad="38100" dist="38100" dir="2700000" algn="tl">
                    <a:srgbClr val="000000"/>
                  </a:outerShdw>
                </a:effectLst>
                <a:latin typeface="+mj-lt"/>
              </a:rPr>
              <a:t> time.</a:t>
            </a:r>
          </a:p>
          <a:p>
            <a:pPr algn="ctr" eaLnBrk="1" hangingPunct="1">
              <a:defRPr/>
            </a:pPr>
            <a:endParaRPr lang="en-US" sz="3600" dirty="0">
              <a:solidFill>
                <a:srgbClr val="000080"/>
              </a:solidFill>
              <a:effectLst>
                <a:outerShdw blurRad="38100" dist="38100" dir="2700000" algn="tl">
                  <a:srgbClr val="000000"/>
                </a:outerShdw>
              </a:effectLst>
              <a:latin typeface="+mj-lt"/>
            </a:endParaRPr>
          </a:p>
          <a:p>
            <a:pPr algn="ctr" eaLnBrk="1" hangingPunct="1">
              <a:defRPr/>
            </a:pPr>
            <a:r>
              <a:rPr lang="en-US" sz="3600" dirty="0">
                <a:solidFill>
                  <a:srgbClr val="000080"/>
                </a:solidFill>
                <a:effectLst>
                  <a:outerShdw blurRad="38100" dist="38100" dir="2700000" algn="tl">
                    <a:srgbClr val="000000"/>
                  </a:outerShdw>
                </a:effectLst>
                <a:latin typeface="+mj-lt"/>
              </a:rPr>
              <a:t>I </a:t>
            </a:r>
            <a:r>
              <a:rPr lang="en-US" sz="3600" i="1" dirty="0">
                <a:solidFill>
                  <a:srgbClr val="000080"/>
                </a:solidFill>
                <a:effectLst>
                  <a:outerShdw blurRad="38100" dist="38100" dir="2700000" algn="tl">
                    <a:srgbClr val="000000"/>
                  </a:outerShdw>
                </a:effectLst>
                <a:latin typeface="+mj-lt"/>
              </a:rPr>
              <a:t>guarantee</a:t>
            </a:r>
            <a:r>
              <a:rPr lang="en-US" sz="3600" dirty="0">
                <a:solidFill>
                  <a:srgbClr val="000080"/>
                </a:solidFill>
                <a:effectLst>
                  <a:outerShdw blurRad="38100" dist="38100" dir="2700000" algn="tl">
                    <a:srgbClr val="000000"/>
                  </a:outerShdw>
                </a:effectLst>
                <a:latin typeface="+mj-lt"/>
              </a:rPr>
              <a:t> it.”</a:t>
            </a:r>
          </a:p>
        </p:txBody>
      </p:sp>
      <p:sp>
        <p:nvSpPr>
          <p:cNvPr id="8" name="Text Box 9"/>
          <p:cNvSpPr txBox="1">
            <a:spLocks noChangeArrowheads="1"/>
          </p:cNvSpPr>
          <p:nvPr/>
        </p:nvSpPr>
        <p:spPr bwMode="auto">
          <a:xfrm>
            <a:off x="4876800" y="6362700"/>
            <a:ext cx="3187989" cy="30777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en-US" sz="1400" b="0" dirty="0">
                <a:latin typeface="Arial" charset="0"/>
              </a:rPr>
              <a:t>© Strategic Talent Management, </a:t>
            </a:r>
            <a:r>
              <a:rPr lang="en-US" sz="1400" b="0" dirty="0" smtClean="0">
                <a:latin typeface="Arial" charset="0"/>
              </a:rPr>
              <a:t>2013</a:t>
            </a:r>
            <a:endParaRPr lang="en-US" sz="1400" b="0" dirty="0">
              <a:latin typeface="Arial"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390567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362" name="Picture 16" descr="West Branch"/>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52400" y="0"/>
            <a:ext cx="9296400" cy="57896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5363" name="Slide Number Placeholder 1"/>
          <p:cNvSpPr txBox="1">
            <a:spLocks noGrp="1"/>
          </p:cNvSpPr>
          <p:nvPr/>
        </p:nvSpPr>
        <p:spPr bwMode="auto">
          <a:xfrm>
            <a:off x="8763000" y="6353175"/>
            <a:ext cx="381000" cy="3238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r" eaLnBrk="1" hangingPunct="1"/>
            <a:fld id="{75B1380A-0BA5-470D-9AFF-DB5C2517DDC7}" type="slidenum">
              <a:rPr lang="en-US" sz="1400" b="0">
                <a:latin typeface="Arial" charset="0"/>
              </a:rPr>
              <a:pPr algn="r" eaLnBrk="1" hangingPunct="1"/>
              <a:t>16</a:t>
            </a:fld>
            <a:endParaRPr lang="en-US" sz="1400" b="0">
              <a:latin typeface="Arial" charset="0"/>
            </a:endParaRPr>
          </a:p>
        </p:txBody>
      </p:sp>
      <p:pic>
        <p:nvPicPr>
          <p:cNvPr id="15364" name="Picture 14" descr="STM swish"/>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23263" y="6324600"/>
            <a:ext cx="363537" cy="381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8" name="Title 1"/>
          <p:cNvSpPr>
            <a:spLocks/>
          </p:cNvSpPr>
          <p:nvPr/>
        </p:nvSpPr>
        <p:spPr bwMode="auto">
          <a:xfrm>
            <a:off x="1709738" y="174625"/>
            <a:ext cx="5715000" cy="11430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nchor="ctr"/>
          <a:lstStyle/>
          <a:p>
            <a:pPr algn="ctr" eaLnBrk="1" hangingPunct="1">
              <a:defRPr/>
            </a:pPr>
            <a:r>
              <a:rPr lang="en-US" sz="4400" dirty="0">
                <a:solidFill>
                  <a:srgbClr val="000080"/>
                </a:solidFill>
                <a:effectLst>
                  <a:outerShdw blurRad="38100" dist="38100" dir="2700000" algn="tl">
                    <a:srgbClr val="000000"/>
                  </a:outerShdw>
                </a:effectLst>
                <a:latin typeface="Benguiat" pitchFamily="34" charset="0"/>
              </a:rPr>
              <a:t>Wrap-up</a:t>
            </a:r>
          </a:p>
          <a:p>
            <a:pPr algn="ctr" eaLnBrk="1" hangingPunct="1">
              <a:defRPr/>
            </a:pPr>
            <a:r>
              <a:rPr lang="en-US" sz="4400" dirty="0">
                <a:solidFill>
                  <a:srgbClr val="000080"/>
                </a:solidFill>
                <a:effectLst>
                  <a:outerShdw blurRad="38100" dist="38100" dir="2700000" algn="tl">
                    <a:srgbClr val="000000"/>
                  </a:outerShdw>
                </a:effectLst>
                <a:latin typeface="Benguiat" pitchFamily="34" charset="0"/>
              </a:rPr>
              <a:t>Q&amp;A</a:t>
            </a:r>
            <a:endParaRPr lang="en-US" sz="2000" dirty="0">
              <a:solidFill>
                <a:srgbClr val="000080"/>
              </a:solidFill>
              <a:effectLst>
                <a:outerShdw blurRad="38100" dist="38100" dir="2700000" algn="tl">
                  <a:srgbClr val="000000"/>
                </a:outerShdw>
              </a:effectLst>
              <a:latin typeface="Benguiat" pitchFamily="34" charset="0"/>
            </a:endParaRPr>
          </a:p>
        </p:txBody>
      </p:sp>
      <p:sp>
        <p:nvSpPr>
          <p:cNvPr id="7" name="Text Box 9"/>
          <p:cNvSpPr txBox="1">
            <a:spLocks noChangeArrowheads="1"/>
          </p:cNvSpPr>
          <p:nvPr/>
        </p:nvSpPr>
        <p:spPr bwMode="auto">
          <a:xfrm>
            <a:off x="4876800" y="6362700"/>
            <a:ext cx="3187989" cy="30777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en-US" sz="1400" b="0" dirty="0">
                <a:latin typeface="Arial" charset="0"/>
              </a:rPr>
              <a:t>© Strategic Talent Management, </a:t>
            </a:r>
            <a:r>
              <a:rPr lang="en-US" sz="1400" b="0" dirty="0" smtClean="0">
                <a:latin typeface="Arial" charset="0"/>
              </a:rPr>
              <a:t>2013</a:t>
            </a:r>
            <a:endParaRPr lang="en-US" sz="1400" b="0" dirty="0">
              <a:latin typeface="Arial" charset="0"/>
            </a:endParaRPr>
          </a:p>
        </p:txBody>
      </p:sp>
    </p:spTree>
  </p:cSld>
  <p:clrMapOvr>
    <a:masterClrMapping/>
  </p:clrMapOvr>
  <p:transition>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0419" name="Text Box 3"/>
          <p:cNvSpPr txBox="1">
            <a:spLocks noChangeArrowheads="1"/>
          </p:cNvSpPr>
          <p:nvPr/>
        </p:nvSpPr>
        <p:spPr bwMode="auto">
          <a:xfrm>
            <a:off x="457200" y="1131888"/>
            <a:ext cx="8305800" cy="4801314"/>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Clr>
                <a:schemeClr val="tx2"/>
              </a:buClr>
              <a:buSzPct val="60000"/>
              <a:buFont typeface="Wingdings" pitchFamily="2" charset="2"/>
              <a:buChar char="u"/>
              <a:defRPr/>
            </a:pPr>
            <a:r>
              <a:rPr lang="en-US" dirty="0" smtClean="0">
                <a:solidFill>
                  <a:srgbClr val="FFFF66"/>
                </a:solidFill>
                <a:effectLst>
                  <a:outerShdw blurRad="38100" dist="38100" dir="2700000" algn="tl">
                    <a:srgbClr val="000000"/>
                  </a:outerShdw>
                </a:effectLst>
                <a:latin typeface="+mj-lt"/>
              </a:rPr>
              <a:t>Science and precision will meet your hiring challenge </a:t>
            </a:r>
            <a:r>
              <a:rPr lang="en-US" dirty="0" smtClean="0">
                <a:solidFill>
                  <a:srgbClr val="33CCCC"/>
                </a:solidFill>
                <a:effectLst>
                  <a:outerShdw blurRad="38100" dist="38100" dir="2700000" algn="tl">
                    <a:srgbClr val="000000"/>
                  </a:outerShdw>
                </a:effectLst>
                <a:latin typeface="+mj-lt"/>
              </a:rPr>
              <a:t>and dramatically improve your results.</a:t>
            </a:r>
          </a:p>
          <a:p>
            <a:pPr eaLnBrk="1" hangingPunct="1">
              <a:spcBef>
                <a:spcPct val="50000"/>
              </a:spcBef>
              <a:buClr>
                <a:schemeClr val="tx2"/>
              </a:buClr>
              <a:buSzPct val="60000"/>
              <a:buFont typeface="Wingdings" pitchFamily="2" charset="2"/>
              <a:buChar char="u"/>
              <a:defRPr/>
            </a:pPr>
            <a:endParaRPr lang="en-US" dirty="0" smtClean="0">
              <a:solidFill>
                <a:srgbClr val="33CCCC"/>
              </a:solidFill>
              <a:effectLst>
                <a:outerShdw blurRad="38100" dist="38100" dir="2700000" algn="tl">
                  <a:srgbClr val="000000"/>
                </a:outerShdw>
              </a:effectLst>
              <a:latin typeface="+mj-lt"/>
            </a:endParaRPr>
          </a:p>
          <a:p>
            <a:pPr eaLnBrk="1" hangingPunct="1">
              <a:spcBef>
                <a:spcPct val="50000"/>
              </a:spcBef>
              <a:buClr>
                <a:schemeClr val="tx2"/>
              </a:buClr>
              <a:buSzPct val="60000"/>
              <a:buFont typeface="Wingdings" pitchFamily="2" charset="2"/>
              <a:buChar char="u"/>
              <a:defRPr/>
            </a:pPr>
            <a:r>
              <a:rPr lang="en-US" i="1" dirty="0" smtClean="0">
                <a:solidFill>
                  <a:srgbClr val="FFFF66"/>
                </a:solidFill>
                <a:effectLst>
                  <a:outerShdw blurRad="38100" dist="38100" dir="2700000" algn="tl">
                    <a:srgbClr val="000000"/>
                  </a:outerShdw>
                </a:effectLst>
                <a:latin typeface="+mj-lt"/>
              </a:rPr>
              <a:t>Culture, Attitude, Energy &amp; Drive </a:t>
            </a:r>
            <a:r>
              <a:rPr lang="en-US" dirty="0" smtClean="0">
                <a:solidFill>
                  <a:srgbClr val="33CCCC"/>
                </a:solidFill>
                <a:effectLst>
                  <a:outerShdw blurRad="38100" dist="38100" dir="2700000" algn="tl">
                    <a:srgbClr val="000000"/>
                  </a:outerShdw>
                </a:effectLst>
                <a:latin typeface="+mj-lt"/>
              </a:rPr>
              <a:t>are notoriously hard to measure; </a:t>
            </a:r>
            <a:br>
              <a:rPr lang="en-US" dirty="0" smtClean="0">
                <a:solidFill>
                  <a:srgbClr val="33CCCC"/>
                </a:solidFill>
                <a:effectLst>
                  <a:outerShdw blurRad="38100" dist="38100" dir="2700000" algn="tl">
                    <a:srgbClr val="000000"/>
                  </a:outerShdw>
                </a:effectLst>
                <a:latin typeface="+mj-lt"/>
              </a:rPr>
            </a:br>
            <a:r>
              <a:rPr lang="en-US" dirty="0" smtClean="0">
                <a:solidFill>
                  <a:srgbClr val="33CCCC"/>
                </a:solidFill>
                <a:effectLst>
                  <a:outerShdw blurRad="38100" dist="38100" dir="2700000" algn="tl">
                    <a:srgbClr val="000000"/>
                  </a:outerShdw>
                </a:effectLst>
                <a:latin typeface="+mj-lt"/>
              </a:rPr>
              <a:t>we measure 90+ factors—</a:t>
            </a:r>
            <a:r>
              <a:rPr lang="en-US" i="1" dirty="0" smtClean="0">
                <a:solidFill>
                  <a:srgbClr val="33CCCC"/>
                </a:solidFill>
                <a:effectLst>
                  <a:outerShdw blurRad="38100" dist="38100" dir="2700000" algn="tl">
                    <a:srgbClr val="000000"/>
                  </a:outerShdw>
                </a:effectLst>
                <a:latin typeface="+mj-lt"/>
              </a:rPr>
              <a:t>precisely</a:t>
            </a:r>
            <a:r>
              <a:rPr lang="en-US" dirty="0" smtClean="0">
                <a:solidFill>
                  <a:srgbClr val="33CCCC"/>
                </a:solidFill>
                <a:effectLst>
                  <a:outerShdw blurRad="38100" dist="38100" dir="2700000" algn="tl">
                    <a:srgbClr val="000000"/>
                  </a:outerShdw>
                </a:effectLst>
                <a:latin typeface="+mj-lt"/>
              </a:rPr>
              <a:t>.</a:t>
            </a:r>
          </a:p>
          <a:p>
            <a:pPr eaLnBrk="1" hangingPunct="1">
              <a:spcBef>
                <a:spcPct val="50000"/>
              </a:spcBef>
              <a:buClr>
                <a:schemeClr val="tx2"/>
              </a:buClr>
              <a:buSzPct val="60000"/>
              <a:buFont typeface="Wingdings" pitchFamily="2" charset="2"/>
              <a:buChar char="u"/>
              <a:defRPr/>
            </a:pPr>
            <a:endParaRPr lang="en-US" dirty="0" smtClean="0">
              <a:solidFill>
                <a:srgbClr val="33CCCC"/>
              </a:solidFill>
              <a:effectLst>
                <a:outerShdw blurRad="38100" dist="38100" dir="2700000" algn="tl">
                  <a:srgbClr val="000000"/>
                </a:outerShdw>
              </a:effectLst>
              <a:latin typeface="+mj-lt"/>
            </a:endParaRPr>
          </a:p>
          <a:p>
            <a:pPr eaLnBrk="1" hangingPunct="1">
              <a:spcBef>
                <a:spcPct val="50000"/>
              </a:spcBef>
              <a:buClr>
                <a:schemeClr val="tx2"/>
              </a:buClr>
              <a:buSzPct val="60000"/>
              <a:buFont typeface="Wingdings" pitchFamily="2" charset="2"/>
              <a:buChar char="u"/>
              <a:defRPr/>
            </a:pPr>
            <a:r>
              <a:rPr lang="en-US" dirty="0" smtClean="0">
                <a:solidFill>
                  <a:srgbClr val="33CCCC"/>
                </a:solidFill>
                <a:effectLst>
                  <a:outerShdw blurRad="38100" dist="38100" dir="2700000" algn="tl">
                    <a:srgbClr val="000000"/>
                  </a:outerShdw>
                </a:effectLst>
                <a:latin typeface="+mj-lt"/>
              </a:rPr>
              <a:t>Hiring is more than ads, interviews and payroll forms; think: </a:t>
            </a:r>
            <a:r>
              <a:rPr lang="en-US" dirty="0" smtClean="0">
                <a:solidFill>
                  <a:srgbClr val="FFFF66"/>
                </a:solidFill>
                <a:effectLst>
                  <a:outerShdw blurRad="38100" dist="38100" dir="2700000" algn="tl">
                    <a:srgbClr val="000000"/>
                  </a:outerShdw>
                </a:effectLst>
                <a:latin typeface="+mj-lt"/>
              </a:rPr>
              <a:t>planning, assessment, automation, screening, on-boarding</a:t>
            </a:r>
            <a:r>
              <a:rPr lang="en-US" dirty="0" smtClean="0">
                <a:solidFill>
                  <a:srgbClr val="33CCCC"/>
                </a:solidFill>
                <a:effectLst>
                  <a:outerShdw blurRad="38100" dist="38100" dir="2700000" algn="tl">
                    <a:srgbClr val="000000"/>
                  </a:outerShdw>
                </a:effectLst>
                <a:latin typeface="+mj-lt"/>
              </a:rPr>
              <a:t> and </a:t>
            </a:r>
            <a:r>
              <a:rPr lang="en-US" dirty="0" smtClean="0">
                <a:solidFill>
                  <a:srgbClr val="FFFF66"/>
                </a:solidFill>
                <a:effectLst>
                  <a:outerShdw blurRad="38100" dist="38100" dir="2700000" algn="tl">
                    <a:srgbClr val="000000"/>
                  </a:outerShdw>
                </a:effectLst>
                <a:latin typeface="+mj-lt"/>
              </a:rPr>
              <a:t>retention.</a:t>
            </a:r>
          </a:p>
          <a:p>
            <a:pPr eaLnBrk="1" hangingPunct="1">
              <a:spcBef>
                <a:spcPct val="50000"/>
              </a:spcBef>
              <a:buClr>
                <a:schemeClr val="tx2"/>
              </a:buClr>
              <a:buSzPct val="60000"/>
              <a:buFont typeface="Wingdings" pitchFamily="2" charset="2"/>
              <a:buChar char="u"/>
              <a:defRPr/>
            </a:pPr>
            <a:endParaRPr lang="en-US" dirty="0" smtClean="0">
              <a:solidFill>
                <a:srgbClr val="33CCCC"/>
              </a:solidFill>
              <a:effectLst>
                <a:outerShdw blurRad="38100" dist="38100" dir="2700000" algn="tl">
                  <a:srgbClr val="000000"/>
                </a:outerShdw>
              </a:effectLst>
              <a:latin typeface="+mj-lt"/>
            </a:endParaRPr>
          </a:p>
          <a:p>
            <a:pPr eaLnBrk="1" hangingPunct="1">
              <a:spcBef>
                <a:spcPct val="50000"/>
              </a:spcBef>
              <a:buClr>
                <a:schemeClr val="tx2"/>
              </a:buClr>
              <a:buSzPct val="60000"/>
              <a:buFont typeface="Wingdings" pitchFamily="2" charset="2"/>
              <a:buChar char="u"/>
              <a:defRPr/>
            </a:pPr>
            <a:r>
              <a:rPr lang="en-US" dirty="0" smtClean="0">
                <a:solidFill>
                  <a:srgbClr val="33CCCC"/>
                </a:solidFill>
                <a:effectLst>
                  <a:outerShdw blurRad="38100" dist="38100" dir="2700000" algn="tl">
                    <a:srgbClr val="000000"/>
                  </a:outerShdw>
                </a:effectLst>
                <a:latin typeface="+mj-lt"/>
              </a:rPr>
              <a:t>Be prepared to: </a:t>
            </a:r>
            <a:r>
              <a:rPr lang="en-US" dirty="0" smtClean="0">
                <a:solidFill>
                  <a:srgbClr val="FFFF66"/>
                </a:solidFill>
                <a:effectLst>
                  <a:outerShdw blurRad="38100" dist="38100" dir="2700000" algn="tl">
                    <a:srgbClr val="000000"/>
                  </a:outerShdw>
                </a:effectLst>
                <a:latin typeface="+mj-lt"/>
              </a:rPr>
              <a:t>Measure your culture and management style.</a:t>
            </a:r>
          </a:p>
          <a:p>
            <a:pPr eaLnBrk="1" hangingPunct="1">
              <a:spcBef>
                <a:spcPct val="50000"/>
              </a:spcBef>
              <a:buClr>
                <a:schemeClr val="tx2"/>
              </a:buClr>
              <a:buSzPct val="60000"/>
              <a:buFont typeface="Wingdings" pitchFamily="2" charset="2"/>
              <a:buChar char="u"/>
              <a:defRPr/>
            </a:pPr>
            <a:endParaRPr lang="en-US" dirty="0" smtClean="0">
              <a:solidFill>
                <a:srgbClr val="FFFF66"/>
              </a:solidFill>
              <a:effectLst>
                <a:outerShdw blurRad="38100" dist="38100" dir="2700000" algn="tl">
                  <a:srgbClr val="000000"/>
                </a:outerShdw>
              </a:effectLst>
              <a:latin typeface="+mj-lt"/>
            </a:endParaRPr>
          </a:p>
          <a:p>
            <a:pPr eaLnBrk="1" hangingPunct="1">
              <a:spcBef>
                <a:spcPct val="50000"/>
              </a:spcBef>
              <a:buClr>
                <a:schemeClr val="tx2"/>
              </a:buClr>
              <a:buSzPct val="60000"/>
              <a:buFont typeface="Wingdings" pitchFamily="2" charset="2"/>
              <a:buChar char="u"/>
              <a:defRPr/>
            </a:pPr>
            <a:r>
              <a:rPr lang="en-US" dirty="0" smtClean="0">
                <a:solidFill>
                  <a:srgbClr val="33CCCC"/>
                </a:solidFill>
                <a:effectLst>
                  <a:outerShdw blurRad="38100" dist="38100" dir="2700000" algn="tl">
                    <a:srgbClr val="000000"/>
                  </a:outerShdw>
                </a:effectLst>
                <a:latin typeface="+mj-lt"/>
              </a:rPr>
              <a:t>Be prepared for: </a:t>
            </a:r>
            <a:r>
              <a:rPr lang="en-US" i="1" dirty="0" smtClean="0">
                <a:solidFill>
                  <a:srgbClr val="FFFF66"/>
                </a:solidFill>
                <a:latin typeface="+mj-lt"/>
                <a:cs typeface="Arial" pitchFamily="34" charset="0"/>
              </a:rPr>
              <a:t>Transforming your Business into a High Profit Organization</a:t>
            </a:r>
            <a:r>
              <a:rPr lang="en-US" dirty="0" smtClean="0">
                <a:solidFill>
                  <a:srgbClr val="CCFF99"/>
                </a:solidFill>
                <a:effectLst>
                  <a:outerShdw blurRad="38100" dist="38100" dir="2700000" algn="tl">
                    <a:srgbClr val="000000"/>
                  </a:outerShdw>
                </a:effectLst>
                <a:latin typeface="+mj-lt"/>
              </a:rPr>
              <a:t>.</a:t>
            </a:r>
            <a:endParaRPr lang="en-US" i="1" dirty="0" smtClean="0">
              <a:solidFill>
                <a:srgbClr val="FFFF66"/>
              </a:solidFill>
              <a:latin typeface="+mj-lt"/>
              <a:cs typeface="Arial" pitchFamily="34" charset="0"/>
            </a:endParaRPr>
          </a:p>
        </p:txBody>
      </p:sp>
      <p:sp>
        <p:nvSpPr>
          <p:cNvPr id="16387" name="Slide Number Placeholder 1"/>
          <p:cNvSpPr txBox="1">
            <a:spLocks noGrp="1"/>
          </p:cNvSpPr>
          <p:nvPr/>
        </p:nvSpPr>
        <p:spPr bwMode="auto">
          <a:xfrm>
            <a:off x="8763000" y="6353175"/>
            <a:ext cx="381000" cy="3238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r" eaLnBrk="1" hangingPunct="1"/>
            <a:fld id="{101FB2DB-C18D-47E9-B1F9-21091BD62E44}" type="slidenum">
              <a:rPr lang="en-US" sz="1400" b="0">
                <a:latin typeface="Arial" charset="0"/>
              </a:rPr>
              <a:pPr algn="r" eaLnBrk="1" hangingPunct="1"/>
              <a:t>17</a:t>
            </a:fld>
            <a:endParaRPr lang="en-US" sz="1400" b="0">
              <a:latin typeface="Arial" charset="0"/>
            </a:endParaRPr>
          </a:p>
        </p:txBody>
      </p:sp>
      <p:pic>
        <p:nvPicPr>
          <p:cNvPr id="16388" name="Picture 8" descr="STM swish"/>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23263" y="6324600"/>
            <a:ext cx="363537" cy="381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6390" name="Rectangle 11"/>
          <p:cNvSpPr>
            <a:spLocks noChangeArrowheads="1"/>
          </p:cNvSpPr>
          <p:nvPr/>
        </p:nvSpPr>
        <p:spPr bwMode="auto">
          <a:xfrm>
            <a:off x="2871788" y="533400"/>
            <a:ext cx="3367087" cy="5699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80962" tIns="41275" rIns="80962" bIns="41275">
            <a:spAutoFit/>
          </a:bodyPr>
          <a:lstStyle/>
          <a:p>
            <a:pPr algn="ctr" defTabSz="804863"/>
            <a:r>
              <a:rPr lang="en-US" sz="3200">
                <a:latin typeface="Arial" charset="0"/>
              </a:rPr>
              <a:t>Summary Points</a:t>
            </a:r>
            <a:endParaRPr lang="en-US" sz="4000">
              <a:latin typeface="Bookman Old Style" pitchFamily="18" charset="0"/>
            </a:endParaRPr>
          </a:p>
        </p:txBody>
      </p:sp>
      <p:sp>
        <p:nvSpPr>
          <p:cNvPr id="7" name="Text Box 9"/>
          <p:cNvSpPr txBox="1">
            <a:spLocks noChangeArrowheads="1"/>
          </p:cNvSpPr>
          <p:nvPr/>
        </p:nvSpPr>
        <p:spPr bwMode="auto">
          <a:xfrm>
            <a:off x="4876800" y="6362700"/>
            <a:ext cx="3187989" cy="30777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en-US" sz="1400" b="0" dirty="0">
                <a:latin typeface="Arial" charset="0"/>
              </a:rPr>
              <a:t>© Strategic Talent Management, </a:t>
            </a:r>
            <a:r>
              <a:rPr lang="en-US" sz="1400" b="0" dirty="0" smtClean="0">
                <a:latin typeface="Arial" charset="0"/>
              </a:rPr>
              <a:t>2013</a:t>
            </a:r>
            <a:endParaRPr lang="en-US" sz="1400" b="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dissolve">
                                      <p:cBhvr>
                                        <p:cTn id="7" dur="1000"/>
                                        <p:tgtEl>
                                          <p:spTgt spid="60419">
                                            <p:txEl>
                                              <p:pRg st="0" end="0"/>
                                            </p:txEl>
                                          </p:spTgt>
                                        </p:tgtEl>
                                      </p:cBhvr>
                                    </p:animEffect>
                                  </p:childTnLst>
                                </p:cTn>
                              </p:par>
                            </p:childTnLst>
                          </p:cTn>
                        </p:par>
                        <p:par>
                          <p:cTn id="8" fill="hold" nodeType="afterGroup">
                            <p:stCondLst>
                              <p:cond delay="1000"/>
                            </p:stCondLst>
                            <p:childTnLst>
                              <p:par>
                                <p:cTn id="9" presetID="9" presetClass="entr" presetSubtype="0" fill="hold" nodeType="afterEffect">
                                  <p:stCondLst>
                                    <p:cond delay="0"/>
                                  </p:stCondLst>
                                  <p:childTnLst>
                                    <p:set>
                                      <p:cBhvr>
                                        <p:cTn id="10" dur="1" fill="hold">
                                          <p:stCondLst>
                                            <p:cond delay="0"/>
                                          </p:stCondLst>
                                        </p:cTn>
                                        <p:tgtEl>
                                          <p:spTgt spid="60419">
                                            <p:txEl>
                                              <p:pRg st="2" end="2"/>
                                            </p:txEl>
                                          </p:spTgt>
                                        </p:tgtEl>
                                        <p:attrNameLst>
                                          <p:attrName>style.visibility</p:attrName>
                                        </p:attrNameLst>
                                      </p:cBhvr>
                                      <p:to>
                                        <p:strVal val="visible"/>
                                      </p:to>
                                    </p:set>
                                    <p:animEffect transition="in" filter="dissolve">
                                      <p:cBhvr>
                                        <p:cTn id="11" dur="2000"/>
                                        <p:tgtEl>
                                          <p:spTgt spid="60419">
                                            <p:txEl>
                                              <p:pRg st="2" end="2"/>
                                            </p:txEl>
                                          </p:spTgt>
                                        </p:tgtEl>
                                      </p:cBhvr>
                                    </p:animEffect>
                                  </p:childTnLst>
                                </p:cTn>
                              </p:par>
                            </p:childTnLst>
                          </p:cTn>
                        </p:par>
                        <p:par>
                          <p:cTn id="12" fill="hold" nodeType="afterGroup">
                            <p:stCondLst>
                              <p:cond delay="3000"/>
                            </p:stCondLst>
                            <p:childTnLst>
                              <p:par>
                                <p:cTn id="13" presetID="9" presetClass="entr" presetSubtype="0" fill="hold" nodeType="afterEffect">
                                  <p:stCondLst>
                                    <p:cond delay="0"/>
                                  </p:stCondLst>
                                  <p:childTnLst>
                                    <p:set>
                                      <p:cBhvr>
                                        <p:cTn id="14" dur="1" fill="hold">
                                          <p:stCondLst>
                                            <p:cond delay="0"/>
                                          </p:stCondLst>
                                        </p:cTn>
                                        <p:tgtEl>
                                          <p:spTgt spid="60419">
                                            <p:txEl>
                                              <p:pRg st="4" end="4"/>
                                            </p:txEl>
                                          </p:spTgt>
                                        </p:tgtEl>
                                        <p:attrNameLst>
                                          <p:attrName>style.visibility</p:attrName>
                                        </p:attrNameLst>
                                      </p:cBhvr>
                                      <p:to>
                                        <p:strVal val="visible"/>
                                      </p:to>
                                    </p:set>
                                    <p:animEffect transition="in" filter="dissolve">
                                      <p:cBhvr>
                                        <p:cTn id="15" dur="2000"/>
                                        <p:tgtEl>
                                          <p:spTgt spid="60419">
                                            <p:txEl>
                                              <p:pRg st="4" end="4"/>
                                            </p:txEl>
                                          </p:spTgt>
                                        </p:tgtEl>
                                      </p:cBhvr>
                                    </p:animEffect>
                                  </p:childTnLst>
                                </p:cTn>
                              </p:par>
                            </p:childTnLst>
                          </p:cTn>
                        </p:par>
                        <p:par>
                          <p:cTn id="16" fill="hold" nodeType="afterGroup">
                            <p:stCondLst>
                              <p:cond delay="5000"/>
                            </p:stCondLst>
                            <p:childTnLst>
                              <p:par>
                                <p:cTn id="17" presetID="9" presetClass="entr" presetSubtype="0" fill="hold" nodeType="afterEffect">
                                  <p:stCondLst>
                                    <p:cond delay="0"/>
                                  </p:stCondLst>
                                  <p:childTnLst>
                                    <p:set>
                                      <p:cBhvr>
                                        <p:cTn id="18" dur="1" fill="hold">
                                          <p:stCondLst>
                                            <p:cond delay="0"/>
                                          </p:stCondLst>
                                        </p:cTn>
                                        <p:tgtEl>
                                          <p:spTgt spid="60419">
                                            <p:txEl>
                                              <p:pRg st="6" end="6"/>
                                            </p:txEl>
                                          </p:spTgt>
                                        </p:tgtEl>
                                        <p:attrNameLst>
                                          <p:attrName>style.visibility</p:attrName>
                                        </p:attrNameLst>
                                      </p:cBhvr>
                                      <p:to>
                                        <p:strVal val="visible"/>
                                      </p:to>
                                    </p:set>
                                    <p:animEffect transition="in" filter="dissolve">
                                      <p:cBhvr>
                                        <p:cTn id="19" dur="2000"/>
                                        <p:tgtEl>
                                          <p:spTgt spid="60419">
                                            <p:txEl>
                                              <p:pRg st="6" end="6"/>
                                            </p:txEl>
                                          </p:spTgt>
                                        </p:tgtEl>
                                      </p:cBhvr>
                                    </p:animEffect>
                                  </p:childTnLst>
                                </p:cTn>
                              </p:par>
                            </p:childTnLst>
                          </p:cTn>
                        </p:par>
                        <p:par>
                          <p:cTn id="20" fill="hold" nodeType="afterGroup">
                            <p:stCondLst>
                              <p:cond delay="7000"/>
                            </p:stCondLst>
                            <p:childTnLst>
                              <p:par>
                                <p:cTn id="21" presetID="9" presetClass="entr" presetSubtype="0" fill="hold" nodeType="afterEffect">
                                  <p:stCondLst>
                                    <p:cond delay="0"/>
                                  </p:stCondLst>
                                  <p:childTnLst>
                                    <p:set>
                                      <p:cBhvr>
                                        <p:cTn id="22" dur="1" fill="hold">
                                          <p:stCondLst>
                                            <p:cond delay="0"/>
                                          </p:stCondLst>
                                        </p:cTn>
                                        <p:tgtEl>
                                          <p:spTgt spid="60419">
                                            <p:txEl>
                                              <p:pRg st="8" end="8"/>
                                            </p:txEl>
                                          </p:spTgt>
                                        </p:tgtEl>
                                        <p:attrNameLst>
                                          <p:attrName>style.visibility</p:attrName>
                                        </p:attrNameLst>
                                      </p:cBhvr>
                                      <p:to>
                                        <p:strVal val="visible"/>
                                      </p:to>
                                    </p:set>
                                    <p:animEffect transition="in" filter="dissolve">
                                      <p:cBhvr>
                                        <p:cTn id="23" dur="2000"/>
                                        <p:tgtEl>
                                          <p:spTgt spid="604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415" name="Picture 14"/>
          <p:cNvPicPr>
            <a:picLocks noChangeAspect="1" noChangeArrowheads="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124740">
            <a:off x="5834268" y="1219104"/>
            <a:ext cx="3796541" cy="525587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142338" name="Rectangle 2"/>
          <p:cNvSpPr>
            <a:spLocks noGrp="1" noChangeArrowheads="1"/>
          </p:cNvSpPr>
          <p:nvPr>
            <p:ph type="title"/>
          </p:nvPr>
        </p:nvSpPr>
        <p:spPr>
          <a:xfrm>
            <a:off x="457200" y="239713"/>
            <a:ext cx="8229600" cy="1139825"/>
          </a:xfrm>
        </p:spPr>
        <p:txBody>
          <a:bodyPr/>
          <a:lstStyle/>
          <a:p>
            <a:pPr eaLnBrk="1" hangingPunct="1">
              <a:defRPr/>
            </a:pPr>
            <a:r>
              <a:rPr lang="en-US" sz="3200" i="1" dirty="0" smtClean="0">
                <a:solidFill>
                  <a:srgbClr val="FFFF66"/>
                </a:solidFill>
              </a:rPr>
              <a:t>Email me for </a:t>
            </a:r>
            <a:r>
              <a:rPr lang="en-US" sz="3200" i="1" dirty="0" smtClean="0">
                <a:solidFill>
                  <a:srgbClr val="33CCCC"/>
                </a:solidFill>
              </a:rPr>
              <a:t>“Interview as if Your Bottom Line Depends on it!”</a:t>
            </a:r>
          </a:p>
        </p:txBody>
      </p:sp>
      <p:sp>
        <p:nvSpPr>
          <p:cNvPr id="142339" name="Rectangle 3"/>
          <p:cNvSpPr>
            <a:spLocks noGrp="1" noChangeArrowheads="1"/>
          </p:cNvSpPr>
          <p:nvPr>
            <p:ph type="body" idx="1"/>
          </p:nvPr>
        </p:nvSpPr>
        <p:spPr>
          <a:xfrm>
            <a:off x="457200" y="1970088"/>
            <a:ext cx="5402263" cy="3267075"/>
          </a:xfrm>
        </p:spPr>
        <p:txBody>
          <a:bodyPr/>
          <a:lstStyle/>
          <a:p>
            <a:pPr eaLnBrk="1" hangingPunct="1">
              <a:lnSpc>
                <a:spcPct val="80000"/>
              </a:lnSpc>
              <a:defRPr/>
            </a:pPr>
            <a:r>
              <a:rPr lang="en-US" sz="1600" dirty="0" smtClean="0">
                <a:solidFill>
                  <a:srgbClr val="FFFF66"/>
                </a:solidFill>
              </a:rPr>
              <a:t>Art Boulay, MBA, CMC | CEO</a:t>
            </a:r>
            <a:endParaRPr lang="en-US" sz="1600" dirty="0" smtClean="0">
              <a:solidFill>
                <a:srgbClr val="FFFF66"/>
              </a:solidFill>
              <a:hlinkClick r:id="rId5"/>
            </a:endParaRPr>
          </a:p>
          <a:p>
            <a:pPr eaLnBrk="1" hangingPunct="1">
              <a:lnSpc>
                <a:spcPct val="80000"/>
              </a:lnSpc>
              <a:defRPr/>
            </a:pPr>
            <a:endParaRPr lang="en-US" sz="1600" dirty="0" smtClean="0">
              <a:solidFill>
                <a:srgbClr val="FFFF66"/>
              </a:solidFill>
            </a:endParaRPr>
          </a:p>
          <a:p>
            <a:pPr eaLnBrk="1" hangingPunct="1">
              <a:lnSpc>
                <a:spcPct val="80000"/>
              </a:lnSpc>
              <a:defRPr/>
            </a:pPr>
            <a:endParaRPr lang="en-US" sz="1600" dirty="0" smtClean="0">
              <a:solidFill>
                <a:srgbClr val="FFFF66"/>
              </a:solidFill>
            </a:endParaRPr>
          </a:p>
          <a:p>
            <a:pPr eaLnBrk="1" hangingPunct="1">
              <a:lnSpc>
                <a:spcPct val="80000"/>
              </a:lnSpc>
              <a:defRPr/>
            </a:pPr>
            <a:r>
              <a:rPr lang="en-US" sz="1600" dirty="0" smtClean="0">
                <a:solidFill>
                  <a:srgbClr val="FFFF66"/>
                </a:solidFill>
              </a:rPr>
              <a:t>207.373.9301 x104</a:t>
            </a:r>
          </a:p>
          <a:p>
            <a:pPr eaLnBrk="1" hangingPunct="1">
              <a:lnSpc>
                <a:spcPct val="80000"/>
              </a:lnSpc>
              <a:defRPr/>
            </a:pPr>
            <a:r>
              <a:rPr lang="en-US" sz="1600" i="1" smtClean="0">
                <a:solidFill>
                  <a:srgbClr val="FFFF66"/>
                </a:solidFill>
              </a:rPr>
              <a:t>Strategic</a:t>
            </a:r>
            <a:r>
              <a:rPr lang="en-US" sz="800" i="1">
                <a:solidFill>
                  <a:srgbClr val="FFFF66"/>
                </a:solidFill>
              </a:rPr>
              <a:t> </a:t>
            </a:r>
            <a:r>
              <a:rPr lang="en-US" sz="1600" i="1" smtClean="0">
                <a:solidFill>
                  <a:srgbClr val="FFFF66"/>
                </a:solidFill>
              </a:rPr>
              <a:t>Talent</a:t>
            </a:r>
            <a:r>
              <a:rPr lang="en-US" sz="400" i="1" smtClean="0">
                <a:solidFill>
                  <a:srgbClr val="FFFF66"/>
                </a:solidFill>
              </a:rPr>
              <a:t> </a:t>
            </a:r>
            <a:r>
              <a:rPr lang="en-US" sz="800" i="1">
                <a:solidFill>
                  <a:srgbClr val="FFFF66"/>
                </a:solidFill>
              </a:rPr>
              <a:t> </a:t>
            </a:r>
            <a:r>
              <a:rPr lang="en-US" sz="1600" i="1" smtClean="0">
                <a:solidFill>
                  <a:srgbClr val="FFFF66"/>
                </a:solidFill>
              </a:rPr>
              <a:t>Management.com</a:t>
            </a:r>
            <a:endParaRPr lang="en-US" sz="1600" i="1" dirty="0" smtClean="0">
              <a:solidFill>
                <a:srgbClr val="FFFF66"/>
              </a:solidFill>
            </a:endParaRPr>
          </a:p>
          <a:p>
            <a:pPr eaLnBrk="1" hangingPunct="1">
              <a:lnSpc>
                <a:spcPct val="80000"/>
              </a:lnSpc>
              <a:defRPr/>
            </a:pPr>
            <a:r>
              <a:rPr lang="en-US" sz="1600" dirty="0" smtClean="0">
                <a:solidFill>
                  <a:srgbClr val="FFFF66"/>
                </a:solidFill>
              </a:rPr>
              <a:t>A</a:t>
            </a:r>
            <a:r>
              <a:rPr lang="en-US" sz="800" i="1" dirty="0">
                <a:solidFill>
                  <a:srgbClr val="FFFF66"/>
                </a:solidFill>
              </a:rPr>
              <a:t> </a:t>
            </a:r>
            <a:r>
              <a:rPr lang="en-US" sz="1600" dirty="0" smtClean="0">
                <a:solidFill>
                  <a:srgbClr val="FFFF66"/>
                </a:solidFill>
              </a:rPr>
              <a:t>Boulay</a:t>
            </a:r>
            <a:r>
              <a:rPr lang="en-US" sz="800" i="1" dirty="0" smtClean="0">
                <a:solidFill>
                  <a:srgbClr val="FFFF66"/>
                </a:solidFill>
              </a:rPr>
              <a:t> </a:t>
            </a:r>
            <a:r>
              <a:rPr lang="en-US" sz="1600" dirty="0" smtClean="0">
                <a:solidFill>
                  <a:srgbClr val="FFFF66"/>
                </a:solidFill>
              </a:rPr>
              <a:t>@</a:t>
            </a:r>
            <a:r>
              <a:rPr lang="en-US" sz="800" i="1" dirty="0" smtClean="0">
                <a:solidFill>
                  <a:srgbClr val="FFFF66"/>
                </a:solidFill>
              </a:rPr>
              <a:t> </a:t>
            </a:r>
            <a:r>
              <a:rPr lang="en-US" sz="1600" i="1" dirty="0" smtClean="0">
                <a:solidFill>
                  <a:srgbClr val="FFFF66"/>
                </a:solidFill>
              </a:rPr>
              <a:t>Strategic</a:t>
            </a:r>
            <a:r>
              <a:rPr lang="en-US" sz="400" i="1" dirty="0" smtClean="0">
                <a:solidFill>
                  <a:srgbClr val="FFFF66"/>
                </a:solidFill>
              </a:rPr>
              <a:t> </a:t>
            </a:r>
            <a:r>
              <a:rPr lang="en-US" sz="1600" i="1" dirty="0" smtClean="0">
                <a:solidFill>
                  <a:srgbClr val="FFFF66"/>
                </a:solidFill>
              </a:rPr>
              <a:t>Talent</a:t>
            </a:r>
            <a:r>
              <a:rPr lang="en-US" sz="400" i="1" dirty="0" smtClean="0">
                <a:solidFill>
                  <a:srgbClr val="FFFF66"/>
                </a:solidFill>
              </a:rPr>
              <a:t> </a:t>
            </a:r>
            <a:r>
              <a:rPr lang="en-US" sz="800" i="1" dirty="0" smtClean="0">
                <a:solidFill>
                  <a:srgbClr val="FFFF66"/>
                </a:solidFill>
              </a:rPr>
              <a:t> </a:t>
            </a:r>
            <a:r>
              <a:rPr lang="en-US" sz="1600" i="1" dirty="0" smtClean="0">
                <a:solidFill>
                  <a:srgbClr val="FFFF66"/>
                </a:solidFill>
              </a:rPr>
              <a:t>Management.com</a:t>
            </a:r>
            <a:endParaRPr lang="en-US" sz="1600" dirty="0" smtClean="0">
              <a:solidFill>
                <a:srgbClr val="FFFF66"/>
              </a:solidFill>
            </a:endParaRPr>
          </a:p>
          <a:p>
            <a:pPr eaLnBrk="1" hangingPunct="1">
              <a:lnSpc>
                <a:spcPct val="80000"/>
              </a:lnSpc>
              <a:defRPr/>
            </a:pPr>
            <a:endParaRPr lang="en-US" sz="1600" dirty="0" smtClean="0">
              <a:solidFill>
                <a:schemeClr val="tx2"/>
              </a:solidFill>
            </a:endParaRPr>
          </a:p>
          <a:p>
            <a:pPr eaLnBrk="1" hangingPunct="1">
              <a:lnSpc>
                <a:spcPct val="80000"/>
              </a:lnSpc>
              <a:defRPr/>
            </a:pPr>
            <a:endParaRPr lang="en-US" sz="1600" dirty="0" smtClean="0">
              <a:solidFill>
                <a:schemeClr val="tx2"/>
              </a:solidFill>
            </a:endParaRPr>
          </a:p>
          <a:p>
            <a:pPr eaLnBrk="1" hangingPunct="1">
              <a:lnSpc>
                <a:spcPct val="80000"/>
              </a:lnSpc>
              <a:defRPr/>
            </a:pPr>
            <a:r>
              <a:rPr lang="en-US" sz="1600" i="1" dirty="0" smtClean="0">
                <a:solidFill>
                  <a:schemeClr val="tx2"/>
                </a:solidFill>
              </a:rPr>
              <a:t>Strategic Talent Management</a:t>
            </a:r>
            <a:endParaRPr lang="en-US" sz="1600" dirty="0" smtClean="0">
              <a:solidFill>
                <a:schemeClr val="tx2"/>
              </a:solidFill>
            </a:endParaRPr>
          </a:p>
          <a:p>
            <a:pPr eaLnBrk="1" hangingPunct="1">
              <a:lnSpc>
                <a:spcPct val="80000"/>
              </a:lnSpc>
              <a:defRPr/>
            </a:pPr>
            <a:r>
              <a:rPr lang="en-US" sz="1600" dirty="0" smtClean="0">
                <a:solidFill>
                  <a:schemeClr val="tx2"/>
                </a:solidFill>
              </a:rPr>
              <a:t>Brunswick Business Center</a:t>
            </a:r>
          </a:p>
          <a:p>
            <a:pPr eaLnBrk="1" hangingPunct="1">
              <a:lnSpc>
                <a:spcPct val="80000"/>
              </a:lnSpc>
              <a:defRPr/>
            </a:pPr>
            <a:r>
              <a:rPr lang="en-US" sz="1600" dirty="0" smtClean="0">
                <a:solidFill>
                  <a:schemeClr val="tx2"/>
                </a:solidFill>
              </a:rPr>
              <a:t>18 Pleasant Street, Suite 205</a:t>
            </a:r>
          </a:p>
          <a:p>
            <a:pPr eaLnBrk="1" hangingPunct="1">
              <a:lnSpc>
                <a:spcPct val="80000"/>
              </a:lnSpc>
              <a:defRPr/>
            </a:pPr>
            <a:r>
              <a:rPr lang="en-US" sz="1600" dirty="0" smtClean="0">
                <a:solidFill>
                  <a:schemeClr val="tx2"/>
                </a:solidFill>
              </a:rPr>
              <a:t>Brunswick, ME 04011-2201</a:t>
            </a:r>
          </a:p>
          <a:p>
            <a:pPr eaLnBrk="1" hangingPunct="1">
              <a:lnSpc>
                <a:spcPct val="80000"/>
              </a:lnSpc>
              <a:defRPr/>
            </a:pPr>
            <a:r>
              <a:rPr lang="en-US" sz="1600" dirty="0" smtClean="0">
                <a:solidFill>
                  <a:schemeClr val="tx2"/>
                </a:solidFill>
              </a:rPr>
              <a:t>USA</a:t>
            </a:r>
          </a:p>
        </p:txBody>
      </p:sp>
      <p:sp>
        <p:nvSpPr>
          <p:cNvPr id="17412" name="Slide Number Placeholder 1"/>
          <p:cNvSpPr txBox="1">
            <a:spLocks noGrp="1"/>
          </p:cNvSpPr>
          <p:nvPr/>
        </p:nvSpPr>
        <p:spPr bwMode="auto">
          <a:xfrm>
            <a:off x="8483600" y="6353175"/>
            <a:ext cx="660400" cy="3238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r" eaLnBrk="1" hangingPunct="1"/>
            <a:r>
              <a:rPr lang="en-US" sz="1400" b="0">
                <a:latin typeface="Arial" charset="0"/>
              </a:rPr>
              <a:t>End</a:t>
            </a:r>
          </a:p>
        </p:txBody>
      </p:sp>
      <p:pic>
        <p:nvPicPr>
          <p:cNvPr id="17413" name="Picture 10" descr="STM swish"/>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23263" y="6324600"/>
            <a:ext cx="363537" cy="381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7414" name="Text Box 11"/>
          <p:cNvSpPr txBox="1">
            <a:spLocks noChangeArrowheads="1"/>
          </p:cNvSpPr>
          <p:nvPr/>
        </p:nvSpPr>
        <p:spPr bwMode="auto">
          <a:xfrm>
            <a:off x="4876800" y="6362700"/>
            <a:ext cx="3187700" cy="3079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en-US" sz="1400" b="0">
                <a:latin typeface="Arial" charset="0"/>
              </a:rPr>
              <a:t>© Strategic Talent Management, 2013</a:t>
            </a:r>
          </a:p>
        </p:txBody>
      </p:sp>
      <p:sp>
        <p:nvSpPr>
          <p:cNvPr id="12" name="Rectangle 2"/>
          <p:cNvSpPr txBox="1">
            <a:spLocks noChangeArrowheads="1"/>
          </p:cNvSpPr>
          <p:nvPr/>
        </p:nvSpPr>
        <p:spPr bwMode="auto">
          <a:xfrm>
            <a:off x="800100" y="5376863"/>
            <a:ext cx="3714750" cy="11398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nchor="ctr"/>
          <a:lst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defRPr/>
            </a:pPr>
            <a:r>
              <a:rPr lang="en-US" sz="4000" b="0" i="1" kern="0" dirty="0" smtClean="0">
                <a:solidFill>
                  <a:srgbClr val="FFFF66"/>
                </a:solidFill>
                <a:latin typeface="Lucida Handwriting" pitchFamily="66" charset="0"/>
              </a:rPr>
              <a:t>Thank-you!</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142338"/>
                                        </p:tgtEl>
                                        <p:attrNameLst>
                                          <p:attrName>style.visibility</p:attrName>
                                        </p:attrNameLst>
                                      </p:cBhvr>
                                      <p:to>
                                        <p:strVal val="visible"/>
                                      </p:to>
                                    </p:set>
                                    <p:animEffect transition="in" filter="fade">
                                      <p:cBhvr>
                                        <p:cTn id="7" dur="770" decel="100000"/>
                                        <p:tgtEl>
                                          <p:spTgt spid="142338"/>
                                        </p:tgtEl>
                                      </p:cBhvr>
                                    </p:animEffect>
                                    <p:animScale>
                                      <p:cBhvr>
                                        <p:cTn id="8" dur="770" decel="100000"/>
                                        <p:tgtEl>
                                          <p:spTgt spid="142338"/>
                                        </p:tgtEl>
                                      </p:cBhvr>
                                      <p:from x="10000" y="10000"/>
                                      <p:to x="200000" y="450000"/>
                                    </p:animScale>
                                    <p:animScale>
                                      <p:cBhvr>
                                        <p:cTn id="9" dur="1230" accel="100000" fill="hold">
                                          <p:stCondLst>
                                            <p:cond delay="770"/>
                                          </p:stCondLst>
                                        </p:cTn>
                                        <p:tgtEl>
                                          <p:spTgt spid="142338"/>
                                        </p:tgtEl>
                                      </p:cBhvr>
                                      <p:from x="200000" y="450000"/>
                                      <p:to x="100000" y="100000"/>
                                    </p:animScale>
                                    <p:set>
                                      <p:cBhvr>
                                        <p:cTn id="10" dur="770" fill="hold"/>
                                        <p:tgtEl>
                                          <p:spTgt spid="142338"/>
                                        </p:tgtEl>
                                        <p:attrNameLst>
                                          <p:attrName>ppt_x</p:attrName>
                                        </p:attrNameLst>
                                      </p:cBhvr>
                                      <p:to>
                                        <p:strVal val="(0.5)"/>
                                      </p:to>
                                    </p:set>
                                    <p:anim from="(0.5)" to="(#ppt_x)" calcmode="lin" valueType="num">
                                      <p:cBhvr>
                                        <p:cTn id="11" dur="1230" accel="100000" fill="hold">
                                          <p:stCondLst>
                                            <p:cond delay="770"/>
                                          </p:stCondLst>
                                        </p:cTn>
                                        <p:tgtEl>
                                          <p:spTgt spid="142338"/>
                                        </p:tgtEl>
                                        <p:attrNameLst>
                                          <p:attrName>ppt_x</p:attrName>
                                        </p:attrNameLst>
                                      </p:cBhvr>
                                    </p:anim>
                                    <p:set>
                                      <p:cBhvr>
                                        <p:cTn id="12" dur="770" fill="hold"/>
                                        <p:tgtEl>
                                          <p:spTgt spid="142338"/>
                                        </p:tgtEl>
                                        <p:attrNameLst>
                                          <p:attrName>ppt_y</p:attrName>
                                        </p:attrNameLst>
                                      </p:cBhvr>
                                      <p:to>
                                        <p:strVal val="(#ppt_y+0.4)"/>
                                      </p:to>
                                    </p:set>
                                    <p:anim from="(#ppt_y+0.4)" to="(#ppt_y)" calcmode="lin" valueType="num">
                                      <p:cBhvr>
                                        <p:cTn id="13" dur="1230" accel="100000" fill="hold">
                                          <p:stCondLst>
                                            <p:cond delay="770"/>
                                          </p:stCondLst>
                                        </p:cTn>
                                        <p:tgtEl>
                                          <p:spTgt spid="142338"/>
                                        </p:tgtEl>
                                        <p:attrNameLst>
                                          <p:attrName>ppt_y</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par>
                          <p:cTn id="14" fill="hold" nodeType="afterGroup">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142339">
                                            <p:txEl>
                                              <p:pRg st="0" end="0"/>
                                            </p:txEl>
                                          </p:spTgt>
                                        </p:tgtEl>
                                        <p:attrNameLst>
                                          <p:attrName>style.visibility</p:attrName>
                                        </p:attrNameLst>
                                      </p:cBhvr>
                                      <p:to>
                                        <p:strVal val="visible"/>
                                      </p:to>
                                    </p:set>
                                  </p:childTnLst>
                                </p:cTn>
                              </p:par>
                            </p:childTnLst>
                          </p:cTn>
                        </p:par>
                        <p:par>
                          <p:cTn id="17" fill="hold" nodeType="afterGroup">
                            <p:stCondLst>
                              <p:cond delay="2000"/>
                            </p:stCondLst>
                            <p:childTnLst>
                              <p:par>
                                <p:cTn id="18" presetID="1" presetClass="entr" presetSubtype="0" fill="hold" grpId="0" nodeType="afterEffect">
                                  <p:stCondLst>
                                    <p:cond delay="0"/>
                                  </p:stCondLst>
                                  <p:childTnLst>
                                    <p:set>
                                      <p:cBhvr>
                                        <p:cTn id="19" dur="1" fill="hold">
                                          <p:stCondLst>
                                            <p:cond delay="0"/>
                                          </p:stCondLst>
                                        </p:cTn>
                                        <p:tgtEl>
                                          <p:spTgt spid="142339">
                                            <p:txEl>
                                              <p:pRg st="3" end="3"/>
                                            </p:txEl>
                                          </p:spTgt>
                                        </p:tgtEl>
                                        <p:attrNameLst>
                                          <p:attrName>style.visibility</p:attrName>
                                        </p:attrNameLst>
                                      </p:cBhvr>
                                      <p:to>
                                        <p:strVal val="visible"/>
                                      </p:to>
                                    </p:set>
                                  </p:childTnLst>
                                </p:cTn>
                              </p:par>
                            </p:childTnLst>
                          </p:cTn>
                        </p:par>
                        <p:par>
                          <p:cTn id="20" fill="hold" nodeType="afterGroup">
                            <p:stCondLst>
                              <p:cond delay="2000"/>
                            </p:stCondLst>
                            <p:childTnLst>
                              <p:par>
                                <p:cTn id="21" presetID="1" presetClass="entr" presetSubtype="0" fill="hold" grpId="0" nodeType="afterEffect">
                                  <p:stCondLst>
                                    <p:cond delay="0"/>
                                  </p:stCondLst>
                                  <p:childTnLst>
                                    <p:set>
                                      <p:cBhvr>
                                        <p:cTn id="22" dur="1" fill="hold">
                                          <p:stCondLst>
                                            <p:cond delay="0"/>
                                          </p:stCondLst>
                                        </p:cTn>
                                        <p:tgtEl>
                                          <p:spTgt spid="142339">
                                            <p:txEl>
                                              <p:pRg st="4" end="4"/>
                                            </p:txEl>
                                          </p:spTgt>
                                        </p:tgtEl>
                                        <p:attrNameLst>
                                          <p:attrName>style.visibility</p:attrName>
                                        </p:attrNameLst>
                                      </p:cBhvr>
                                      <p:to>
                                        <p:strVal val="visible"/>
                                      </p:to>
                                    </p:set>
                                  </p:childTnLst>
                                </p:cTn>
                              </p:par>
                            </p:childTnLst>
                          </p:cTn>
                        </p:par>
                        <p:par>
                          <p:cTn id="23" fill="hold" nodeType="afterGroup">
                            <p:stCondLst>
                              <p:cond delay="2000"/>
                            </p:stCondLst>
                            <p:childTnLst>
                              <p:par>
                                <p:cTn id="24" presetID="1" presetClass="entr" presetSubtype="0" fill="hold" grpId="0" nodeType="afterEffect">
                                  <p:stCondLst>
                                    <p:cond delay="0"/>
                                  </p:stCondLst>
                                  <p:childTnLst>
                                    <p:set>
                                      <p:cBhvr>
                                        <p:cTn id="25" dur="1" fill="hold">
                                          <p:stCondLst>
                                            <p:cond delay="0"/>
                                          </p:stCondLst>
                                        </p:cTn>
                                        <p:tgtEl>
                                          <p:spTgt spid="142339">
                                            <p:txEl>
                                              <p:pRg st="5" end="5"/>
                                            </p:txEl>
                                          </p:spTgt>
                                        </p:tgtEl>
                                        <p:attrNameLst>
                                          <p:attrName>style.visibility</p:attrName>
                                        </p:attrNameLst>
                                      </p:cBhvr>
                                      <p:to>
                                        <p:strVal val="visible"/>
                                      </p:to>
                                    </p:set>
                                  </p:childTnLst>
                                </p:cTn>
                              </p:par>
                            </p:childTnLst>
                          </p:cTn>
                        </p:par>
                        <p:par>
                          <p:cTn id="26" fill="hold" nodeType="afterGroup">
                            <p:stCondLst>
                              <p:cond delay="2000"/>
                            </p:stCondLst>
                            <p:childTnLst>
                              <p:par>
                                <p:cTn id="27" presetID="1" presetClass="entr" presetSubtype="0" fill="hold" grpId="0" nodeType="afterEffect">
                                  <p:stCondLst>
                                    <p:cond delay="0"/>
                                  </p:stCondLst>
                                  <p:childTnLst>
                                    <p:set>
                                      <p:cBhvr>
                                        <p:cTn id="28" dur="1" fill="hold">
                                          <p:stCondLst>
                                            <p:cond delay="0"/>
                                          </p:stCondLst>
                                        </p:cTn>
                                        <p:tgtEl>
                                          <p:spTgt spid="142339">
                                            <p:txEl>
                                              <p:pRg st="8" end="8"/>
                                            </p:txEl>
                                          </p:spTgt>
                                        </p:tgtEl>
                                        <p:attrNameLst>
                                          <p:attrName>style.visibility</p:attrName>
                                        </p:attrNameLst>
                                      </p:cBhvr>
                                      <p:to>
                                        <p:strVal val="visible"/>
                                      </p:to>
                                    </p:set>
                                  </p:childTnLst>
                                </p:cTn>
                              </p:par>
                            </p:childTnLst>
                          </p:cTn>
                        </p:par>
                        <p:par>
                          <p:cTn id="29" fill="hold" nodeType="afterGroup">
                            <p:stCondLst>
                              <p:cond delay="2000"/>
                            </p:stCondLst>
                            <p:childTnLst>
                              <p:par>
                                <p:cTn id="30" presetID="1" presetClass="entr" presetSubtype="0" fill="hold" grpId="0" nodeType="afterEffect">
                                  <p:stCondLst>
                                    <p:cond delay="0"/>
                                  </p:stCondLst>
                                  <p:childTnLst>
                                    <p:set>
                                      <p:cBhvr>
                                        <p:cTn id="31" dur="1" fill="hold">
                                          <p:stCondLst>
                                            <p:cond delay="0"/>
                                          </p:stCondLst>
                                        </p:cTn>
                                        <p:tgtEl>
                                          <p:spTgt spid="142339">
                                            <p:txEl>
                                              <p:pRg st="9" end="9"/>
                                            </p:txEl>
                                          </p:spTgt>
                                        </p:tgtEl>
                                        <p:attrNameLst>
                                          <p:attrName>style.visibility</p:attrName>
                                        </p:attrNameLst>
                                      </p:cBhvr>
                                      <p:to>
                                        <p:strVal val="visible"/>
                                      </p:to>
                                    </p:set>
                                  </p:childTnLst>
                                </p:cTn>
                              </p:par>
                            </p:childTnLst>
                          </p:cTn>
                        </p:par>
                        <p:par>
                          <p:cTn id="32" fill="hold" nodeType="afterGroup">
                            <p:stCondLst>
                              <p:cond delay="2000"/>
                            </p:stCondLst>
                            <p:childTnLst>
                              <p:par>
                                <p:cTn id="33" presetID="1" presetClass="entr" presetSubtype="0" fill="hold" grpId="0" nodeType="afterEffect">
                                  <p:stCondLst>
                                    <p:cond delay="0"/>
                                  </p:stCondLst>
                                  <p:childTnLst>
                                    <p:set>
                                      <p:cBhvr>
                                        <p:cTn id="34" dur="1" fill="hold">
                                          <p:stCondLst>
                                            <p:cond delay="0"/>
                                          </p:stCondLst>
                                        </p:cTn>
                                        <p:tgtEl>
                                          <p:spTgt spid="142339">
                                            <p:txEl>
                                              <p:pRg st="10" end="10"/>
                                            </p:txEl>
                                          </p:spTgt>
                                        </p:tgtEl>
                                        <p:attrNameLst>
                                          <p:attrName>style.visibility</p:attrName>
                                        </p:attrNameLst>
                                      </p:cBhvr>
                                      <p:to>
                                        <p:strVal val="visible"/>
                                      </p:to>
                                    </p:set>
                                  </p:childTnLst>
                                </p:cTn>
                              </p:par>
                            </p:childTnLst>
                          </p:cTn>
                        </p:par>
                        <p:par>
                          <p:cTn id="35" fill="hold" nodeType="afterGroup">
                            <p:stCondLst>
                              <p:cond delay="2000"/>
                            </p:stCondLst>
                            <p:childTnLst>
                              <p:par>
                                <p:cTn id="36" presetID="1" presetClass="entr" presetSubtype="0" fill="hold" grpId="0" nodeType="afterEffect">
                                  <p:stCondLst>
                                    <p:cond delay="0"/>
                                  </p:stCondLst>
                                  <p:childTnLst>
                                    <p:set>
                                      <p:cBhvr>
                                        <p:cTn id="37" dur="1" fill="hold">
                                          <p:stCondLst>
                                            <p:cond delay="0"/>
                                          </p:stCondLst>
                                        </p:cTn>
                                        <p:tgtEl>
                                          <p:spTgt spid="142339">
                                            <p:txEl>
                                              <p:pRg st="11" end="11"/>
                                            </p:txEl>
                                          </p:spTgt>
                                        </p:tgtEl>
                                        <p:attrNameLst>
                                          <p:attrName>style.visibility</p:attrName>
                                        </p:attrNameLst>
                                      </p:cBhvr>
                                      <p:to>
                                        <p:strVal val="visible"/>
                                      </p:to>
                                    </p:set>
                                  </p:childTnLst>
                                </p:cTn>
                              </p:par>
                            </p:childTnLst>
                          </p:cTn>
                        </p:par>
                        <p:par>
                          <p:cTn id="38" fill="hold" nodeType="afterGroup">
                            <p:stCondLst>
                              <p:cond delay="2000"/>
                            </p:stCondLst>
                            <p:childTnLst>
                              <p:par>
                                <p:cTn id="39" presetID="1" presetClass="entr" presetSubtype="0" fill="hold" grpId="0" nodeType="afterEffect">
                                  <p:stCondLst>
                                    <p:cond delay="0"/>
                                  </p:stCondLst>
                                  <p:childTnLst>
                                    <p:set>
                                      <p:cBhvr>
                                        <p:cTn id="40" dur="1" fill="hold">
                                          <p:stCondLst>
                                            <p:cond delay="0"/>
                                          </p:stCondLst>
                                        </p:cTn>
                                        <p:tgtEl>
                                          <p:spTgt spid="142339">
                                            <p:txEl>
                                              <p:pRg st="12" end="12"/>
                                            </p:txEl>
                                          </p:spTgt>
                                        </p:tgtEl>
                                        <p:attrNameLst>
                                          <p:attrName>style.visibility</p:attrName>
                                        </p:attrNameLst>
                                      </p:cBhvr>
                                      <p:to>
                                        <p:strVal val="visible"/>
                                      </p:to>
                                    </p:set>
                                  </p:childTnLst>
                                </p:cTn>
                              </p:par>
                            </p:childTnLst>
                          </p:cTn>
                        </p:par>
                        <p:par>
                          <p:cTn id="41" fill="hold">
                            <p:stCondLst>
                              <p:cond delay="2000"/>
                            </p:stCondLst>
                            <p:childTnLst>
                              <p:par>
                                <p:cTn id="42" presetID="26" presetClass="entr" presetSubtype="0"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down)">
                                      <p:cBhvr>
                                        <p:cTn id="44" dur="580">
                                          <p:stCondLst>
                                            <p:cond delay="0"/>
                                          </p:stCondLst>
                                        </p:cTn>
                                        <p:tgtEl>
                                          <p:spTgt spid="12"/>
                                        </p:tgtEl>
                                      </p:cBhvr>
                                    </p:animEffect>
                                    <p:anim calcmode="lin" valueType="num">
                                      <p:cBhvr>
                                        <p:cTn id="4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50" dur="26">
                                          <p:stCondLst>
                                            <p:cond delay="650"/>
                                          </p:stCondLst>
                                        </p:cTn>
                                        <p:tgtEl>
                                          <p:spTgt spid="12"/>
                                        </p:tgtEl>
                                      </p:cBhvr>
                                      <p:to x="100000" y="60000"/>
                                    </p:animScale>
                                    <p:animScale>
                                      <p:cBhvr>
                                        <p:cTn id="51" dur="166" decel="50000">
                                          <p:stCondLst>
                                            <p:cond delay="676"/>
                                          </p:stCondLst>
                                        </p:cTn>
                                        <p:tgtEl>
                                          <p:spTgt spid="12"/>
                                        </p:tgtEl>
                                      </p:cBhvr>
                                      <p:to x="100000" y="100000"/>
                                    </p:animScale>
                                    <p:animScale>
                                      <p:cBhvr>
                                        <p:cTn id="52" dur="26">
                                          <p:stCondLst>
                                            <p:cond delay="1312"/>
                                          </p:stCondLst>
                                        </p:cTn>
                                        <p:tgtEl>
                                          <p:spTgt spid="12"/>
                                        </p:tgtEl>
                                      </p:cBhvr>
                                      <p:to x="100000" y="80000"/>
                                    </p:animScale>
                                    <p:animScale>
                                      <p:cBhvr>
                                        <p:cTn id="53" dur="166" decel="50000">
                                          <p:stCondLst>
                                            <p:cond delay="1338"/>
                                          </p:stCondLst>
                                        </p:cTn>
                                        <p:tgtEl>
                                          <p:spTgt spid="12"/>
                                        </p:tgtEl>
                                      </p:cBhvr>
                                      <p:to x="100000" y="100000"/>
                                    </p:animScale>
                                    <p:animScale>
                                      <p:cBhvr>
                                        <p:cTn id="54" dur="26">
                                          <p:stCondLst>
                                            <p:cond delay="1642"/>
                                          </p:stCondLst>
                                        </p:cTn>
                                        <p:tgtEl>
                                          <p:spTgt spid="12"/>
                                        </p:tgtEl>
                                      </p:cBhvr>
                                      <p:to x="100000" y="90000"/>
                                    </p:animScale>
                                    <p:animScale>
                                      <p:cBhvr>
                                        <p:cTn id="55" dur="166" decel="50000">
                                          <p:stCondLst>
                                            <p:cond delay="1668"/>
                                          </p:stCondLst>
                                        </p:cTn>
                                        <p:tgtEl>
                                          <p:spTgt spid="12"/>
                                        </p:tgtEl>
                                      </p:cBhvr>
                                      <p:to x="100000" y="100000"/>
                                    </p:animScale>
                                    <p:animScale>
                                      <p:cBhvr>
                                        <p:cTn id="56" dur="26">
                                          <p:stCondLst>
                                            <p:cond delay="1808"/>
                                          </p:stCondLst>
                                        </p:cTn>
                                        <p:tgtEl>
                                          <p:spTgt spid="12"/>
                                        </p:tgtEl>
                                      </p:cBhvr>
                                      <p:to x="100000" y="95000"/>
                                    </p:animScale>
                                    <p:animScale>
                                      <p:cBhvr>
                                        <p:cTn id="57"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8" grpId="0"/>
      <p:bldP spid="142339" grpId="0" build="p"/>
      <p:bldP spid="12"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1" name="Rectangle 3"/>
          <p:cNvSpPr>
            <a:spLocks noGrp="1" noChangeArrowheads="1"/>
          </p:cNvSpPr>
          <p:nvPr>
            <p:ph type="body" idx="4294967295"/>
          </p:nvPr>
        </p:nvSpPr>
        <p:spPr/>
        <p:txBody>
          <a:bodyPr/>
          <a:lstStyle/>
          <a:p>
            <a:pPr algn="ctr" eaLnBrk="1" hangingPunct="1">
              <a:buFont typeface="Wingdings" pitchFamily="2" charset="2"/>
              <a:buNone/>
              <a:defRPr/>
            </a:pPr>
            <a:r>
              <a:rPr lang="en-US" sz="3600" b="1" dirty="0" smtClean="0">
                <a:solidFill>
                  <a:srgbClr val="33CCCC"/>
                </a:solidFill>
                <a:latin typeface="Arial" pitchFamily="34" charset="0"/>
                <a:cs typeface="Arial" pitchFamily="34" charset="0"/>
              </a:rPr>
              <a:t>We can dramatically improve the accuracy of your hiring decisions:</a:t>
            </a:r>
            <a:endParaRPr lang="en-US" b="1" dirty="0" smtClean="0">
              <a:solidFill>
                <a:srgbClr val="33CCCC"/>
              </a:solidFill>
              <a:latin typeface="Arial" pitchFamily="34" charset="0"/>
              <a:cs typeface="Arial" pitchFamily="34" charset="0"/>
            </a:endParaRPr>
          </a:p>
          <a:p>
            <a:pPr eaLnBrk="1" hangingPunct="1">
              <a:defRPr/>
            </a:pPr>
            <a:endParaRPr lang="en-US" sz="2800" b="1" i="1" dirty="0" smtClean="0">
              <a:solidFill>
                <a:srgbClr val="FFFFCC"/>
              </a:solidFill>
              <a:latin typeface="Arial" pitchFamily="34" charset="0"/>
              <a:cs typeface="Arial" pitchFamily="34" charset="0"/>
            </a:endParaRPr>
          </a:p>
          <a:p>
            <a:pPr eaLnBrk="1" hangingPunct="1">
              <a:defRPr/>
            </a:pPr>
            <a:r>
              <a:rPr lang="en-US" sz="2800" b="1" i="1" dirty="0" smtClean="0">
                <a:solidFill>
                  <a:srgbClr val="FFFFCC"/>
                </a:solidFill>
                <a:latin typeface="Arial" pitchFamily="34" charset="0"/>
                <a:cs typeface="Arial" pitchFamily="34" charset="0"/>
              </a:rPr>
              <a:t>Documented 92% success rate</a:t>
            </a:r>
          </a:p>
          <a:p>
            <a:pPr eaLnBrk="1" hangingPunct="1">
              <a:defRPr/>
            </a:pPr>
            <a:r>
              <a:rPr lang="en-US" sz="2800" b="1" i="1" dirty="0" smtClean="0">
                <a:solidFill>
                  <a:srgbClr val="FFFFCC"/>
                </a:solidFill>
                <a:latin typeface="Arial" pitchFamily="34" charset="0"/>
                <a:cs typeface="Arial" pitchFamily="34" charset="0"/>
              </a:rPr>
              <a:t>80% lower turnover</a:t>
            </a:r>
            <a:endParaRPr lang="en-US" sz="2800" b="1" dirty="0" smtClean="0">
              <a:solidFill>
                <a:srgbClr val="33CCCC"/>
              </a:solidFill>
              <a:latin typeface="Arial" pitchFamily="34" charset="0"/>
              <a:cs typeface="Arial" pitchFamily="34" charset="0"/>
            </a:endParaRPr>
          </a:p>
          <a:p>
            <a:pPr eaLnBrk="1" hangingPunct="1">
              <a:defRPr/>
            </a:pPr>
            <a:r>
              <a:rPr lang="en-US" sz="2800" b="1" i="1" dirty="0" smtClean="0">
                <a:solidFill>
                  <a:srgbClr val="FFFFCC"/>
                </a:solidFill>
                <a:latin typeface="Arial" pitchFamily="34" charset="0"/>
                <a:cs typeface="Arial" pitchFamily="34" charset="0"/>
              </a:rPr>
              <a:t>$2,000,000 savings</a:t>
            </a:r>
          </a:p>
          <a:p>
            <a:pPr eaLnBrk="1" hangingPunct="1">
              <a:defRPr/>
            </a:pPr>
            <a:r>
              <a:rPr lang="en-US" sz="2800" b="1" i="1" dirty="0" smtClean="0">
                <a:solidFill>
                  <a:srgbClr val="FFFFCC"/>
                </a:solidFill>
                <a:latin typeface="Arial" pitchFamily="34" charset="0"/>
                <a:cs typeface="Arial" pitchFamily="34" charset="0"/>
              </a:rPr>
              <a:t>$20 savings</a:t>
            </a:r>
            <a:endParaRPr lang="en-US" sz="2800" b="1" dirty="0">
              <a:solidFill>
                <a:srgbClr val="33CCCC"/>
              </a:solidFill>
              <a:latin typeface="Arial" pitchFamily="34" charset="0"/>
              <a:cs typeface="Arial" pitchFamily="34" charset="0"/>
            </a:endParaRPr>
          </a:p>
        </p:txBody>
      </p:sp>
      <p:sp>
        <p:nvSpPr>
          <p:cNvPr id="4099" name="Slide Number Placeholder 1"/>
          <p:cNvSpPr txBox="1">
            <a:spLocks noGrp="1"/>
          </p:cNvSpPr>
          <p:nvPr/>
        </p:nvSpPr>
        <p:spPr bwMode="auto">
          <a:xfrm>
            <a:off x="8763000" y="6353175"/>
            <a:ext cx="381000" cy="3238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r" eaLnBrk="1" hangingPunct="1"/>
            <a:fld id="{C2302A6E-6B40-4DAF-93F7-38A86342D56D}" type="slidenum">
              <a:rPr lang="en-US" sz="1400" b="0">
                <a:latin typeface="Arial" charset="0"/>
              </a:rPr>
              <a:pPr algn="r" eaLnBrk="1" hangingPunct="1"/>
              <a:t>2</a:t>
            </a:fld>
            <a:endParaRPr lang="en-US" sz="1400" b="0">
              <a:latin typeface="Arial" charset="0"/>
            </a:endParaRPr>
          </a:p>
        </p:txBody>
      </p:sp>
      <p:pic>
        <p:nvPicPr>
          <p:cNvPr id="4100" name="Picture 8" descr="STM swish"/>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23263" y="6324600"/>
            <a:ext cx="363537" cy="381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4101" name="Text Box 9"/>
          <p:cNvSpPr txBox="1">
            <a:spLocks noChangeArrowheads="1"/>
          </p:cNvSpPr>
          <p:nvPr/>
        </p:nvSpPr>
        <p:spPr bwMode="auto">
          <a:xfrm>
            <a:off x="4876800" y="6362700"/>
            <a:ext cx="3187989" cy="30777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en-US" sz="1400" b="0" dirty="0">
                <a:latin typeface="Arial" charset="0"/>
              </a:rPr>
              <a:t>© Strategic Talent Management, </a:t>
            </a:r>
            <a:r>
              <a:rPr lang="en-US" sz="1400" b="0" dirty="0" smtClean="0">
                <a:latin typeface="Arial" charset="0"/>
              </a:rPr>
              <a:t>2013</a:t>
            </a:r>
            <a:endParaRPr lang="en-US" sz="1400" b="0" dirty="0">
              <a:latin typeface="Arial" charset="0"/>
            </a:endParaRPr>
          </a:p>
        </p:txBody>
      </p:sp>
      <p:sp>
        <p:nvSpPr>
          <p:cNvPr id="2" name="Title 1"/>
          <p:cNvSpPr>
            <a:spLocks/>
          </p:cNvSpPr>
          <p:nvPr/>
        </p:nvSpPr>
        <p:spPr bwMode="auto">
          <a:xfrm>
            <a:off x="457200" y="304800"/>
            <a:ext cx="8229600" cy="11430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nchor="ctr"/>
          <a:lstStyle/>
          <a:p>
            <a:pPr algn="ctr" eaLnBrk="1" hangingPunct="1">
              <a:defRPr/>
            </a:pPr>
            <a:r>
              <a:rPr lang="en-US" sz="4400" dirty="0">
                <a:solidFill>
                  <a:srgbClr val="000080"/>
                </a:solidFill>
                <a:effectLst>
                  <a:outerShdw blurRad="38100" dist="38100" dir="2700000" algn="tl">
                    <a:srgbClr val="000000"/>
                  </a:outerShdw>
                </a:effectLst>
                <a:latin typeface="Benguiat" pitchFamily="34" charset="0"/>
              </a:rPr>
              <a:t>Why Are We here?</a:t>
            </a:r>
            <a:br>
              <a:rPr lang="en-US" sz="4400" dirty="0">
                <a:solidFill>
                  <a:srgbClr val="000080"/>
                </a:solidFill>
                <a:effectLst>
                  <a:outerShdw blurRad="38100" dist="38100" dir="2700000" algn="tl">
                    <a:srgbClr val="000000"/>
                  </a:outerShdw>
                </a:effectLst>
                <a:latin typeface="Benguiat" pitchFamily="34" charset="0"/>
              </a:rPr>
            </a:br>
            <a:endParaRPr lang="en-US" sz="2000" dirty="0">
              <a:solidFill>
                <a:srgbClr val="000080"/>
              </a:solidFill>
              <a:effectLst>
                <a:outerShdw blurRad="38100" dist="38100" dir="2700000" algn="tl">
                  <a:srgbClr val="000000"/>
                </a:outerShdw>
              </a:effectLst>
              <a:latin typeface="Benguia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dissolve">
                                      <p:cBhvr>
                                        <p:cTn id="7" dur="500"/>
                                        <p:tgtEl>
                                          <p:spTgt spid="7171">
                                            <p:txEl>
                                              <p:pRg st="2" end="2"/>
                                            </p:txEl>
                                          </p:spTgt>
                                        </p:tgtEl>
                                      </p:cBhvr>
                                    </p:animEffect>
                                  </p:childTnLst>
                                </p:cTn>
                              </p:par>
                            </p:childTnLst>
                          </p:cTn>
                        </p:par>
                        <p:par>
                          <p:cTn id="8" fill="hold" nodeType="afterGroup">
                            <p:stCondLst>
                              <p:cond delay="1500"/>
                            </p:stCondLst>
                            <p:childTnLst>
                              <p:par>
                                <p:cTn id="9" presetID="9" presetClass="entr" presetSubtype="0" fill="hold" nodeType="afterEffect">
                                  <p:stCondLst>
                                    <p:cond delay="1000"/>
                                  </p:stCondLst>
                                  <p:childTnLst>
                                    <p:set>
                                      <p:cBhvr>
                                        <p:cTn id="10" dur="1" fill="hold">
                                          <p:stCondLst>
                                            <p:cond delay="0"/>
                                          </p:stCondLst>
                                        </p:cTn>
                                        <p:tgtEl>
                                          <p:spTgt spid="7171">
                                            <p:txEl>
                                              <p:pRg st="3" end="3"/>
                                            </p:txEl>
                                          </p:spTgt>
                                        </p:tgtEl>
                                        <p:attrNameLst>
                                          <p:attrName>style.visibility</p:attrName>
                                        </p:attrNameLst>
                                      </p:cBhvr>
                                      <p:to>
                                        <p:strVal val="visible"/>
                                      </p:to>
                                    </p:set>
                                    <p:animEffect transition="in" filter="dissolve">
                                      <p:cBhvr>
                                        <p:cTn id="11" dur="500"/>
                                        <p:tgtEl>
                                          <p:spTgt spid="7171">
                                            <p:txEl>
                                              <p:pRg st="3" end="3"/>
                                            </p:txEl>
                                          </p:spTgt>
                                        </p:tgtEl>
                                      </p:cBhvr>
                                    </p:animEffect>
                                  </p:childTnLst>
                                </p:cTn>
                              </p:par>
                            </p:childTnLst>
                          </p:cTn>
                        </p:par>
                        <p:par>
                          <p:cTn id="12" fill="hold" nodeType="afterGroup">
                            <p:stCondLst>
                              <p:cond delay="3000"/>
                            </p:stCondLst>
                            <p:childTnLst>
                              <p:par>
                                <p:cTn id="13" presetID="9" presetClass="entr" presetSubtype="0" fill="hold" nodeType="afterEffect">
                                  <p:stCondLst>
                                    <p:cond delay="1000"/>
                                  </p:stCondLst>
                                  <p:childTnLst>
                                    <p:set>
                                      <p:cBhvr>
                                        <p:cTn id="14" dur="1" fill="hold">
                                          <p:stCondLst>
                                            <p:cond delay="0"/>
                                          </p:stCondLst>
                                        </p:cTn>
                                        <p:tgtEl>
                                          <p:spTgt spid="7171">
                                            <p:txEl>
                                              <p:pRg st="4" end="4"/>
                                            </p:txEl>
                                          </p:spTgt>
                                        </p:tgtEl>
                                        <p:attrNameLst>
                                          <p:attrName>style.visibility</p:attrName>
                                        </p:attrNameLst>
                                      </p:cBhvr>
                                      <p:to>
                                        <p:strVal val="visible"/>
                                      </p:to>
                                    </p:set>
                                    <p:animEffect transition="in" filter="dissolve">
                                      <p:cBhvr>
                                        <p:cTn id="15" dur="500"/>
                                        <p:tgtEl>
                                          <p:spTgt spid="7171">
                                            <p:txEl>
                                              <p:pRg st="4" end="4"/>
                                            </p:txEl>
                                          </p:spTgt>
                                        </p:tgtEl>
                                      </p:cBhvr>
                                    </p:animEffect>
                                  </p:childTnLst>
                                </p:cTn>
                              </p:par>
                            </p:childTnLst>
                          </p:cTn>
                        </p:par>
                        <p:par>
                          <p:cTn id="16" fill="hold" nodeType="afterGroup">
                            <p:stCondLst>
                              <p:cond delay="4500"/>
                            </p:stCondLst>
                            <p:childTnLst>
                              <p:par>
                                <p:cTn id="17" presetID="9" presetClass="entr" presetSubtype="0" fill="hold" nodeType="afterEffect">
                                  <p:stCondLst>
                                    <p:cond delay="1000"/>
                                  </p:stCondLst>
                                  <p:childTnLst>
                                    <p:set>
                                      <p:cBhvr>
                                        <p:cTn id="18" dur="1" fill="hold">
                                          <p:stCondLst>
                                            <p:cond delay="0"/>
                                          </p:stCondLst>
                                        </p:cTn>
                                        <p:tgtEl>
                                          <p:spTgt spid="7171">
                                            <p:txEl>
                                              <p:pRg st="5" end="5"/>
                                            </p:txEl>
                                          </p:spTgt>
                                        </p:tgtEl>
                                        <p:attrNameLst>
                                          <p:attrName>style.visibility</p:attrName>
                                        </p:attrNameLst>
                                      </p:cBhvr>
                                      <p:to>
                                        <p:strVal val="visible"/>
                                      </p:to>
                                    </p:set>
                                    <p:animEffect transition="in" filter="dissolve">
                                      <p:cBhvr>
                                        <p:cTn id="19" dur="500"/>
                                        <p:tgtEl>
                                          <p:spTgt spid="71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5" name="Rectangle 3"/>
          <p:cNvSpPr>
            <a:spLocks noGrp="1" noChangeArrowheads="1"/>
          </p:cNvSpPr>
          <p:nvPr>
            <p:ph type="body" idx="4294967295"/>
          </p:nvPr>
        </p:nvSpPr>
        <p:spPr>
          <a:xfrm>
            <a:off x="0" y="1447800"/>
            <a:ext cx="9144000" cy="2838450"/>
          </a:xfrm>
        </p:spPr>
        <p:txBody>
          <a:bodyPr/>
          <a:lstStyle/>
          <a:p>
            <a:pPr algn="ctr" eaLnBrk="1" hangingPunct="1">
              <a:buFont typeface="Wingdings" pitchFamily="2" charset="2"/>
              <a:buNone/>
              <a:defRPr/>
            </a:pPr>
            <a:r>
              <a:rPr lang="en-US" sz="3600" b="1" dirty="0" smtClean="0">
                <a:solidFill>
                  <a:srgbClr val="33CCCC"/>
                </a:solidFill>
                <a:latin typeface="Arial" pitchFamily="34" charset="0"/>
                <a:cs typeface="Arial" pitchFamily="34" charset="0"/>
              </a:rPr>
              <a:t>The result is </a:t>
            </a:r>
            <a:r>
              <a:rPr lang="en-US" sz="3600" b="1" i="1" dirty="0" smtClean="0">
                <a:solidFill>
                  <a:srgbClr val="FFFFCC"/>
                </a:solidFill>
                <a:latin typeface="Arial" pitchFamily="34" charset="0"/>
                <a:cs typeface="Arial" pitchFamily="34" charset="0"/>
              </a:rPr>
              <a:t>more money </a:t>
            </a:r>
            <a:r>
              <a:rPr lang="en-US" sz="3600" b="1" dirty="0" smtClean="0">
                <a:solidFill>
                  <a:srgbClr val="33CCCC"/>
                </a:solidFill>
                <a:latin typeface="Arial" pitchFamily="34" charset="0"/>
                <a:cs typeface="Arial" pitchFamily="34" charset="0"/>
              </a:rPr>
              <a:t>on your bottom line, </a:t>
            </a:r>
            <a:r>
              <a:rPr lang="en-US" sz="3600" b="1" i="1" dirty="0" smtClean="0">
                <a:solidFill>
                  <a:srgbClr val="FFFFCC"/>
                </a:solidFill>
                <a:latin typeface="Arial" pitchFamily="34" charset="0"/>
                <a:cs typeface="Arial" pitchFamily="34" charset="0"/>
              </a:rPr>
              <a:t>less time </a:t>
            </a:r>
            <a:r>
              <a:rPr lang="en-US" sz="3600" b="1" dirty="0" smtClean="0">
                <a:solidFill>
                  <a:srgbClr val="33CCCC"/>
                </a:solidFill>
                <a:latin typeface="Arial" pitchFamily="34" charset="0"/>
                <a:cs typeface="Arial" pitchFamily="34" charset="0"/>
              </a:rPr>
              <a:t>worrying about employees, and more time to </a:t>
            </a:r>
            <a:r>
              <a:rPr lang="en-US" sz="3600" b="1" i="1" dirty="0" smtClean="0">
                <a:solidFill>
                  <a:srgbClr val="FFFFCC"/>
                </a:solidFill>
                <a:latin typeface="Arial" pitchFamily="34" charset="0"/>
                <a:cs typeface="Arial" pitchFamily="34" charset="0"/>
              </a:rPr>
              <a:t>focus on your customers</a:t>
            </a:r>
            <a:r>
              <a:rPr lang="en-US" sz="3600" b="1" dirty="0" smtClean="0">
                <a:solidFill>
                  <a:srgbClr val="33CCCC"/>
                </a:solidFill>
                <a:latin typeface="Arial" pitchFamily="34" charset="0"/>
                <a:cs typeface="Arial" pitchFamily="34" charset="0"/>
              </a:rPr>
              <a:t>. Which is why this is about:</a:t>
            </a:r>
          </a:p>
        </p:txBody>
      </p:sp>
      <p:sp>
        <p:nvSpPr>
          <p:cNvPr id="5123" name="Slide Number Placeholder 1"/>
          <p:cNvSpPr txBox="1">
            <a:spLocks noGrp="1"/>
          </p:cNvSpPr>
          <p:nvPr/>
        </p:nvSpPr>
        <p:spPr bwMode="auto">
          <a:xfrm>
            <a:off x="8763000" y="6353175"/>
            <a:ext cx="381000" cy="3238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r" eaLnBrk="1" hangingPunct="1"/>
            <a:fld id="{67057139-FEF5-4DB7-A306-F57B740CE2C2}" type="slidenum">
              <a:rPr lang="en-US" sz="1400" b="0">
                <a:latin typeface="Arial" charset="0"/>
              </a:rPr>
              <a:pPr algn="r" eaLnBrk="1" hangingPunct="1"/>
              <a:t>3</a:t>
            </a:fld>
            <a:endParaRPr lang="en-US" sz="1400" b="0">
              <a:latin typeface="Arial" charset="0"/>
            </a:endParaRPr>
          </a:p>
        </p:txBody>
      </p:sp>
      <p:pic>
        <p:nvPicPr>
          <p:cNvPr id="5124" name="Picture 8" descr="STM swish"/>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23263" y="6324600"/>
            <a:ext cx="363537" cy="381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 name="Title 1"/>
          <p:cNvSpPr>
            <a:spLocks/>
          </p:cNvSpPr>
          <p:nvPr/>
        </p:nvSpPr>
        <p:spPr bwMode="auto">
          <a:xfrm>
            <a:off x="457200" y="304800"/>
            <a:ext cx="8229600" cy="11430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nchor="ctr"/>
          <a:lstStyle/>
          <a:p>
            <a:pPr algn="ctr" eaLnBrk="1" hangingPunct="1">
              <a:defRPr/>
            </a:pPr>
            <a:r>
              <a:rPr lang="en-US" sz="4400" dirty="0">
                <a:solidFill>
                  <a:srgbClr val="000080"/>
                </a:solidFill>
                <a:effectLst>
                  <a:outerShdw blurRad="38100" dist="38100" dir="2700000" algn="tl">
                    <a:srgbClr val="000000"/>
                  </a:outerShdw>
                </a:effectLst>
                <a:latin typeface="Benguiat" pitchFamily="34" charset="0"/>
              </a:rPr>
              <a:t>Why Are We here?</a:t>
            </a:r>
            <a:br>
              <a:rPr lang="en-US" sz="4400" dirty="0">
                <a:solidFill>
                  <a:srgbClr val="000080"/>
                </a:solidFill>
                <a:effectLst>
                  <a:outerShdw blurRad="38100" dist="38100" dir="2700000" algn="tl">
                    <a:srgbClr val="000000"/>
                  </a:outerShdw>
                </a:effectLst>
                <a:latin typeface="Benguiat" pitchFamily="34" charset="0"/>
              </a:rPr>
            </a:br>
            <a:endParaRPr lang="en-US" sz="2000" dirty="0">
              <a:solidFill>
                <a:srgbClr val="000080"/>
              </a:solidFill>
              <a:effectLst>
                <a:outerShdw blurRad="38100" dist="38100" dir="2700000" algn="tl">
                  <a:srgbClr val="000000"/>
                </a:outerShdw>
              </a:effectLst>
              <a:latin typeface="Benguiat" pitchFamily="34" charset="0"/>
            </a:endParaRPr>
          </a:p>
        </p:txBody>
      </p:sp>
      <p:sp>
        <p:nvSpPr>
          <p:cNvPr id="5131" name="Rectangle 11"/>
          <p:cNvSpPr>
            <a:spLocks noChangeArrowheads="1"/>
          </p:cNvSpPr>
          <p:nvPr/>
        </p:nvSpPr>
        <p:spPr bwMode="auto">
          <a:xfrm>
            <a:off x="1069975" y="4618038"/>
            <a:ext cx="6988175" cy="107791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p>
            <a:pPr algn="ctr">
              <a:buFont typeface="Wingdings" pitchFamily="2" charset="2"/>
              <a:buNone/>
            </a:pPr>
            <a:r>
              <a:rPr lang="en-US" sz="3200" i="1">
                <a:solidFill>
                  <a:srgbClr val="FFFF66"/>
                </a:solidFill>
                <a:latin typeface="Arial" charset="0"/>
                <a:cs typeface="Arial" charset="0"/>
              </a:rPr>
              <a:t>Transforming your Business into a High Profit Organization</a:t>
            </a:r>
          </a:p>
        </p:txBody>
      </p:sp>
      <p:sp>
        <p:nvSpPr>
          <p:cNvPr id="8" name="Text Box 9"/>
          <p:cNvSpPr txBox="1">
            <a:spLocks noChangeArrowheads="1"/>
          </p:cNvSpPr>
          <p:nvPr/>
        </p:nvSpPr>
        <p:spPr bwMode="auto">
          <a:xfrm>
            <a:off x="4876800" y="6362700"/>
            <a:ext cx="3187989" cy="30777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en-US" sz="1400" b="0" dirty="0">
                <a:latin typeface="Arial" charset="0"/>
              </a:rPr>
              <a:t>© Strategic Talent Management, </a:t>
            </a:r>
            <a:r>
              <a:rPr lang="en-US" sz="1400" b="0" dirty="0" smtClean="0">
                <a:latin typeface="Arial" charset="0"/>
              </a:rPr>
              <a:t>2013</a:t>
            </a:r>
            <a:endParaRPr lang="en-US" sz="1400" b="0" dirty="0">
              <a:latin typeface="Arial" charset="0"/>
            </a:endParaRPr>
          </a:p>
        </p:txBody>
      </p:sp>
    </p:spTree>
  </p:cSld>
  <p:clrMapOvr>
    <a:masterClrMapping/>
  </p:clrMapOvr>
  <p:transition spd="med">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5000"/>
                                  </p:stCondLst>
                                  <p:childTnLst>
                                    <p:set>
                                      <p:cBhvr>
                                        <p:cTn id="6" dur="1" fill="hold">
                                          <p:stCondLst>
                                            <p:cond delay="0"/>
                                          </p:stCondLst>
                                        </p:cTn>
                                        <p:tgtEl>
                                          <p:spTgt spid="5131"/>
                                        </p:tgtEl>
                                        <p:attrNameLst>
                                          <p:attrName>style.visibility</p:attrName>
                                        </p:attrNameLst>
                                      </p:cBhvr>
                                      <p:to>
                                        <p:strVal val="visible"/>
                                      </p:to>
                                    </p:set>
                                    <p:anim calcmode="lin" valueType="num">
                                      <p:cBhvr additive="base">
                                        <p:cTn id="7" dur="500" fill="hold"/>
                                        <p:tgtEl>
                                          <p:spTgt spid="5131"/>
                                        </p:tgtEl>
                                        <p:attrNameLst>
                                          <p:attrName>ppt_x</p:attrName>
                                        </p:attrNameLst>
                                      </p:cBhvr>
                                      <p:tavLst>
                                        <p:tav tm="0">
                                          <p:val>
                                            <p:strVal val="#ppt_x"/>
                                          </p:val>
                                        </p:tav>
                                        <p:tav tm="100000">
                                          <p:val>
                                            <p:strVal val="#ppt_x"/>
                                          </p:val>
                                        </p:tav>
                                      </p:tavLst>
                                    </p:anim>
                                    <p:anim calcmode="lin" valueType="num">
                                      <p:cBhvr additive="base">
                                        <p:cTn id="8" dur="500" fill="hold"/>
                                        <p:tgtEl>
                                          <p:spTgt spid="5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9219" name="Rectangle 3"/>
          <p:cNvSpPr>
            <a:spLocks noGrp="1" noChangeArrowheads="1"/>
          </p:cNvSpPr>
          <p:nvPr>
            <p:ph type="body" idx="4294967295"/>
          </p:nvPr>
        </p:nvSpPr>
        <p:spPr>
          <a:xfrm>
            <a:off x="457200" y="1295400"/>
            <a:ext cx="8153400" cy="4876800"/>
          </a:xfrm>
        </p:spPr>
        <p:txBody>
          <a:bodyPr/>
          <a:lstStyle/>
          <a:p>
            <a:pPr eaLnBrk="1" hangingPunct="1">
              <a:lnSpc>
                <a:spcPct val="125000"/>
              </a:lnSpc>
              <a:spcAft>
                <a:spcPct val="20000"/>
              </a:spcAft>
              <a:defRPr/>
            </a:pPr>
            <a:r>
              <a:rPr lang="en-US" sz="2800" dirty="0" smtClean="0">
                <a:solidFill>
                  <a:srgbClr val="33CCCC"/>
                </a:solidFill>
                <a:latin typeface="Calibri" pitchFamily="34" charset="0"/>
              </a:rPr>
              <a:t>We will reveal the </a:t>
            </a:r>
            <a:r>
              <a:rPr lang="en-US" sz="2800" i="1" dirty="0" smtClean="0">
                <a:solidFill>
                  <a:srgbClr val="FFFFCC"/>
                </a:solidFill>
                <a:latin typeface="Calibri" pitchFamily="34" charset="0"/>
              </a:rPr>
              <a:t>science</a:t>
            </a:r>
            <a:r>
              <a:rPr lang="en-US" sz="2800" dirty="0" smtClean="0">
                <a:solidFill>
                  <a:srgbClr val="33CCCC"/>
                </a:solidFill>
                <a:latin typeface="Calibri" pitchFamily="34" charset="0"/>
              </a:rPr>
              <a:t> behind the process</a:t>
            </a:r>
          </a:p>
          <a:p>
            <a:pPr eaLnBrk="1" hangingPunct="1">
              <a:lnSpc>
                <a:spcPct val="125000"/>
              </a:lnSpc>
              <a:spcAft>
                <a:spcPct val="20000"/>
              </a:spcAft>
              <a:defRPr/>
            </a:pPr>
            <a:r>
              <a:rPr lang="en-US" sz="2800" dirty="0" smtClean="0">
                <a:solidFill>
                  <a:srgbClr val="33CCCC"/>
                </a:solidFill>
                <a:latin typeface="Calibri" pitchFamily="34" charset="0"/>
              </a:rPr>
              <a:t>Case Study: </a:t>
            </a:r>
            <a:r>
              <a:rPr lang="en-US" sz="2800" i="1" dirty="0" smtClean="0">
                <a:solidFill>
                  <a:srgbClr val="FFFFCC"/>
                </a:solidFill>
                <a:latin typeface="Calibri" pitchFamily="34" charset="0"/>
              </a:rPr>
              <a:t>Digital Strategist</a:t>
            </a:r>
            <a:endParaRPr lang="en-US" sz="2800" dirty="0" smtClean="0">
              <a:solidFill>
                <a:srgbClr val="FFFFCC"/>
              </a:solidFill>
              <a:latin typeface="Calibri" pitchFamily="34" charset="0"/>
            </a:endParaRPr>
          </a:p>
          <a:p>
            <a:pPr eaLnBrk="1" hangingPunct="1">
              <a:lnSpc>
                <a:spcPct val="125000"/>
              </a:lnSpc>
              <a:spcAft>
                <a:spcPct val="20000"/>
              </a:spcAft>
              <a:defRPr/>
            </a:pPr>
            <a:r>
              <a:rPr lang="en-US" sz="2800" dirty="0" smtClean="0">
                <a:solidFill>
                  <a:srgbClr val="33CCCC"/>
                </a:solidFill>
                <a:latin typeface="Calibri" pitchFamily="34" charset="0"/>
              </a:rPr>
              <a:t>Wrap up and </a:t>
            </a:r>
            <a:r>
              <a:rPr lang="en-US" sz="2800" i="1" dirty="0" smtClean="0">
                <a:solidFill>
                  <a:srgbClr val="FFFFCC"/>
                </a:solidFill>
                <a:latin typeface="Calibri" pitchFamily="34" charset="0"/>
              </a:rPr>
              <a:t>Q&amp;A</a:t>
            </a:r>
          </a:p>
          <a:p>
            <a:pPr eaLnBrk="1" hangingPunct="1">
              <a:lnSpc>
                <a:spcPct val="125000"/>
              </a:lnSpc>
              <a:spcAft>
                <a:spcPct val="20000"/>
              </a:spcAft>
              <a:defRPr/>
            </a:pPr>
            <a:r>
              <a:rPr lang="en-US" sz="2800" dirty="0" smtClean="0">
                <a:solidFill>
                  <a:srgbClr val="33CCCC"/>
                </a:solidFill>
                <a:latin typeface="Calibri" pitchFamily="34" charset="0"/>
              </a:rPr>
              <a:t>E-book on </a:t>
            </a:r>
            <a:r>
              <a:rPr lang="en-US" sz="2800" i="1" dirty="0" smtClean="0">
                <a:solidFill>
                  <a:srgbClr val="FFFFCC"/>
                </a:solidFill>
                <a:latin typeface="Calibri" pitchFamily="34" charset="0"/>
              </a:rPr>
              <a:t>Interviewing</a:t>
            </a:r>
          </a:p>
          <a:p>
            <a:pPr eaLnBrk="1" hangingPunct="1">
              <a:lnSpc>
                <a:spcPct val="125000"/>
              </a:lnSpc>
              <a:spcAft>
                <a:spcPct val="20000"/>
              </a:spcAft>
              <a:defRPr/>
            </a:pPr>
            <a:endParaRPr lang="en-US" sz="2800" dirty="0" smtClean="0">
              <a:solidFill>
                <a:srgbClr val="33CCCC"/>
              </a:solidFill>
              <a:latin typeface="Calibri" pitchFamily="34" charset="0"/>
            </a:endParaRPr>
          </a:p>
          <a:p>
            <a:pPr eaLnBrk="1" hangingPunct="1">
              <a:lnSpc>
                <a:spcPct val="125000"/>
              </a:lnSpc>
              <a:spcAft>
                <a:spcPct val="20000"/>
              </a:spcAft>
              <a:defRPr/>
            </a:pPr>
            <a:r>
              <a:rPr lang="en-US" sz="2800" dirty="0" smtClean="0">
                <a:solidFill>
                  <a:srgbClr val="FFFF66"/>
                </a:solidFill>
                <a:latin typeface="Calibri" pitchFamily="34" charset="0"/>
              </a:rPr>
              <a:t>Anything you would add?</a:t>
            </a:r>
          </a:p>
          <a:p>
            <a:pPr eaLnBrk="1" hangingPunct="1">
              <a:lnSpc>
                <a:spcPct val="90000"/>
              </a:lnSpc>
              <a:buFont typeface="Wingdings" pitchFamily="2" charset="2"/>
              <a:buNone/>
              <a:defRPr/>
            </a:pPr>
            <a:endParaRPr lang="en-US" sz="2800" dirty="0" smtClean="0">
              <a:solidFill>
                <a:srgbClr val="FFCC99"/>
              </a:solidFill>
              <a:latin typeface="Calibri" pitchFamily="34" charset="0"/>
            </a:endParaRPr>
          </a:p>
        </p:txBody>
      </p:sp>
      <p:sp>
        <p:nvSpPr>
          <p:cNvPr id="6147" name="Slide Number Placeholder 1"/>
          <p:cNvSpPr txBox="1">
            <a:spLocks noGrp="1"/>
          </p:cNvSpPr>
          <p:nvPr/>
        </p:nvSpPr>
        <p:spPr bwMode="auto">
          <a:xfrm>
            <a:off x="8763000" y="6353175"/>
            <a:ext cx="381000" cy="3238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r" eaLnBrk="1" hangingPunct="1"/>
            <a:fld id="{38084745-7B72-4E8B-93F6-C4F41E85F5AA}" type="slidenum">
              <a:rPr lang="en-US" sz="1400" b="0">
                <a:latin typeface="Arial" charset="0"/>
              </a:rPr>
              <a:pPr algn="r" eaLnBrk="1" hangingPunct="1"/>
              <a:t>4</a:t>
            </a:fld>
            <a:endParaRPr lang="en-US" sz="1400" b="0">
              <a:latin typeface="Arial" charset="0"/>
            </a:endParaRPr>
          </a:p>
        </p:txBody>
      </p:sp>
      <p:pic>
        <p:nvPicPr>
          <p:cNvPr id="6148" name="Picture 8" descr="STM swish"/>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23263" y="6324600"/>
            <a:ext cx="363537" cy="381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 name="Title 1"/>
          <p:cNvSpPr>
            <a:spLocks/>
          </p:cNvSpPr>
          <p:nvPr/>
        </p:nvSpPr>
        <p:spPr bwMode="auto">
          <a:xfrm>
            <a:off x="457200" y="304800"/>
            <a:ext cx="8229600" cy="11430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nchor="ctr"/>
          <a:lstStyle/>
          <a:p>
            <a:pPr algn="ctr" eaLnBrk="1" hangingPunct="1">
              <a:defRPr/>
            </a:pPr>
            <a:r>
              <a:rPr lang="en-US" sz="4400" dirty="0">
                <a:solidFill>
                  <a:srgbClr val="000080"/>
                </a:solidFill>
                <a:effectLst>
                  <a:outerShdw blurRad="38100" dist="38100" dir="2700000" algn="tl">
                    <a:srgbClr val="000000"/>
                  </a:outerShdw>
                </a:effectLst>
                <a:latin typeface="Benguiat" pitchFamily="34" charset="0"/>
              </a:rPr>
              <a:t>Objectives</a:t>
            </a:r>
            <a:br>
              <a:rPr lang="en-US" sz="4400" dirty="0">
                <a:solidFill>
                  <a:srgbClr val="000080"/>
                </a:solidFill>
                <a:effectLst>
                  <a:outerShdw blurRad="38100" dist="38100" dir="2700000" algn="tl">
                    <a:srgbClr val="000000"/>
                  </a:outerShdw>
                </a:effectLst>
                <a:latin typeface="Benguiat" pitchFamily="34" charset="0"/>
              </a:rPr>
            </a:br>
            <a:endParaRPr lang="en-US" sz="2000" dirty="0">
              <a:solidFill>
                <a:srgbClr val="000080"/>
              </a:solidFill>
              <a:effectLst>
                <a:outerShdw blurRad="38100" dist="38100" dir="2700000" algn="tl">
                  <a:srgbClr val="000000"/>
                </a:outerShdw>
              </a:effectLst>
              <a:latin typeface="Benguiat" pitchFamily="34" charset="0"/>
            </a:endParaRPr>
          </a:p>
        </p:txBody>
      </p:sp>
      <p:sp>
        <p:nvSpPr>
          <p:cNvPr id="8" name="Text Box 9"/>
          <p:cNvSpPr txBox="1">
            <a:spLocks noChangeArrowheads="1"/>
          </p:cNvSpPr>
          <p:nvPr/>
        </p:nvSpPr>
        <p:spPr bwMode="auto">
          <a:xfrm>
            <a:off x="4876800" y="6362700"/>
            <a:ext cx="3187989" cy="30777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en-US" sz="1400" b="0" dirty="0">
                <a:latin typeface="Arial" charset="0"/>
              </a:rPr>
              <a:t>© Strategic Talent Management, </a:t>
            </a:r>
            <a:r>
              <a:rPr lang="en-US" sz="1400" b="0" dirty="0" smtClean="0">
                <a:latin typeface="Arial" charset="0"/>
              </a:rPr>
              <a:t>2013</a:t>
            </a:r>
            <a:endParaRPr lang="en-US" sz="1400" b="0" dirty="0">
              <a:latin typeface="Arial"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3000" fill="hold"/>
                                        <p:tgtEl>
                                          <p:spTgt spid="9219">
                                            <p:txEl>
                                              <p:pRg st="0" end="0"/>
                                            </p:txEl>
                                          </p:spTgt>
                                        </p:tgtEl>
                                        <p:attrNameLst>
                                          <p:attrName>ppt_x</p:attrName>
                                        </p:attrNameLst>
                                      </p:cBhvr>
                                      <p:tavLst>
                                        <p:tav tm="0">
                                          <p:val>
                                            <p:strVal val="0-#ppt_w/2"/>
                                          </p:val>
                                        </p:tav>
                                        <p:tav tm="100000">
                                          <p:val>
                                            <p:strVal val="#ppt_x"/>
                                          </p:val>
                                        </p:tav>
                                      </p:tavLst>
                                    </p:anim>
                                    <p:anim calcmode="lin" valueType="num">
                                      <p:cBhvr additive="base">
                                        <p:cTn id="8" dur="3000" fill="hold"/>
                                        <p:tgtEl>
                                          <p:spTgt spid="9219">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0"/>
                            </p:stCondLst>
                            <p:childTnLst>
                              <p:par>
                                <p:cTn id="10" presetID="2" presetClass="entr" presetSubtype="8" fill="hold" grpId="0" nodeType="after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 calcmode="lin" valueType="num">
                                      <p:cBhvr additive="base">
                                        <p:cTn id="12" dur="3000" fill="hold"/>
                                        <p:tgtEl>
                                          <p:spTgt spid="9219">
                                            <p:txEl>
                                              <p:pRg st="1" end="1"/>
                                            </p:txEl>
                                          </p:spTgt>
                                        </p:tgtEl>
                                        <p:attrNameLst>
                                          <p:attrName>ppt_x</p:attrName>
                                        </p:attrNameLst>
                                      </p:cBhvr>
                                      <p:tavLst>
                                        <p:tav tm="0">
                                          <p:val>
                                            <p:strVal val="0-#ppt_w/2"/>
                                          </p:val>
                                        </p:tav>
                                        <p:tav tm="100000">
                                          <p:val>
                                            <p:strVal val="#ppt_x"/>
                                          </p:val>
                                        </p:tav>
                                      </p:tavLst>
                                    </p:anim>
                                    <p:anim calcmode="lin" valueType="num">
                                      <p:cBhvr additive="base">
                                        <p:cTn id="13" dur="3000" fill="hold"/>
                                        <p:tgtEl>
                                          <p:spTgt spid="9219">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6000"/>
                            </p:stCondLst>
                            <p:childTnLst>
                              <p:par>
                                <p:cTn id="15" presetID="2" presetClass="entr" presetSubtype="8" fill="hold" grpId="0" nodeType="after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 calcmode="lin" valueType="num">
                                      <p:cBhvr additive="base">
                                        <p:cTn id="17" dur="3000" fill="hold"/>
                                        <p:tgtEl>
                                          <p:spTgt spid="9219">
                                            <p:txEl>
                                              <p:pRg st="2" end="2"/>
                                            </p:txEl>
                                          </p:spTgt>
                                        </p:tgtEl>
                                        <p:attrNameLst>
                                          <p:attrName>ppt_x</p:attrName>
                                        </p:attrNameLst>
                                      </p:cBhvr>
                                      <p:tavLst>
                                        <p:tav tm="0">
                                          <p:val>
                                            <p:strVal val="0-#ppt_w/2"/>
                                          </p:val>
                                        </p:tav>
                                        <p:tav tm="100000">
                                          <p:val>
                                            <p:strVal val="#ppt_x"/>
                                          </p:val>
                                        </p:tav>
                                      </p:tavLst>
                                    </p:anim>
                                    <p:anim calcmode="lin" valueType="num">
                                      <p:cBhvr additive="base">
                                        <p:cTn id="18" dur="3000" fill="hold"/>
                                        <p:tgtEl>
                                          <p:spTgt spid="9219">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9000"/>
                            </p:stCondLst>
                            <p:childTnLst>
                              <p:par>
                                <p:cTn id="20" presetID="2" presetClass="entr" presetSubtype="8" fill="hold" grpId="0" nodeType="after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 calcmode="lin" valueType="num">
                                      <p:cBhvr additive="base">
                                        <p:cTn id="22" dur="3000" fill="hold"/>
                                        <p:tgtEl>
                                          <p:spTgt spid="9219">
                                            <p:txEl>
                                              <p:pRg st="3" end="3"/>
                                            </p:txEl>
                                          </p:spTgt>
                                        </p:tgtEl>
                                        <p:attrNameLst>
                                          <p:attrName>ppt_x</p:attrName>
                                        </p:attrNameLst>
                                      </p:cBhvr>
                                      <p:tavLst>
                                        <p:tav tm="0">
                                          <p:val>
                                            <p:strVal val="0-#ppt_w/2"/>
                                          </p:val>
                                        </p:tav>
                                        <p:tav tm="100000">
                                          <p:val>
                                            <p:strVal val="#ppt_x"/>
                                          </p:val>
                                        </p:tav>
                                      </p:tavLst>
                                    </p:anim>
                                    <p:anim calcmode="lin" valueType="num">
                                      <p:cBhvr additive="base">
                                        <p:cTn id="23" dur="3000" fill="hold"/>
                                        <p:tgtEl>
                                          <p:spTgt spid="9219">
                                            <p:txEl>
                                              <p:pRg st="3" end="3"/>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12000"/>
                            </p:stCondLst>
                            <p:childTnLst>
                              <p:par>
                                <p:cTn id="25" presetID="2" presetClass="entr" presetSubtype="8" fill="hold" grpId="0" nodeType="afterEffect">
                                  <p:stCondLst>
                                    <p:cond delay="1000"/>
                                  </p:stCondLst>
                                  <p:childTnLst>
                                    <p:set>
                                      <p:cBhvr>
                                        <p:cTn id="26" dur="1" fill="hold">
                                          <p:stCondLst>
                                            <p:cond delay="0"/>
                                          </p:stCondLst>
                                        </p:cTn>
                                        <p:tgtEl>
                                          <p:spTgt spid="9219">
                                            <p:txEl>
                                              <p:pRg st="5" end="5"/>
                                            </p:txEl>
                                          </p:spTgt>
                                        </p:tgtEl>
                                        <p:attrNameLst>
                                          <p:attrName>style.visibility</p:attrName>
                                        </p:attrNameLst>
                                      </p:cBhvr>
                                      <p:to>
                                        <p:strVal val="visible"/>
                                      </p:to>
                                    </p:set>
                                    <p:anim calcmode="lin" valueType="num">
                                      <p:cBhvr additive="base">
                                        <p:cTn id="27" dur="3000" fill="hold"/>
                                        <p:tgtEl>
                                          <p:spTgt spid="9219">
                                            <p:txEl>
                                              <p:pRg st="5" end="5"/>
                                            </p:txEl>
                                          </p:spTgt>
                                        </p:tgtEl>
                                        <p:attrNameLst>
                                          <p:attrName>ppt_x</p:attrName>
                                        </p:attrNameLst>
                                      </p:cBhvr>
                                      <p:tavLst>
                                        <p:tav tm="0">
                                          <p:val>
                                            <p:strVal val="0-#ppt_w/2"/>
                                          </p:val>
                                        </p:tav>
                                        <p:tav tm="100000">
                                          <p:val>
                                            <p:strVal val="#ppt_x"/>
                                          </p:val>
                                        </p:tav>
                                      </p:tavLst>
                                    </p:anim>
                                    <p:anim calcmode="lin" valueType="num">
                                      <p:cBhvr additive="base">
                                        <p:cTn id="28" dur="3000" fill="hold"/>
                                        <p:tgtEl>
                                          <p:spTgt spid="921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Slide Number Placeholder 1"/>
          <p:cNvSpPr txBox="1">
            <a:spLocks noGrp="1"/>
          </p:cNvSpPr>
          <p:nvPr/>
        </p:nvSpPr>
        <p:spPr bwMode="auto">
          <a:xfrm>
            <a:off x="8763000" y="6353175"/>
            <a:ext cx="381000" cy="3238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r" eaLnBrk="1" hangingPunct="1"/>
            <a:fld id="{28BC53FF-4AC2-4E3F-BA2C-A2CFDD3C758F}" type="slidenum">
              <a:rPr lang="en-US" sz="1400" b="0">
                <a:latin typeface="Arial" charset="0"/>
              </a:rPr>
              <a:pPr algn="r" eaLnBrk="1" hangingPunct="1"/>
              <a:t>5</a:t>
            </a:fld>
            <a:endParaRPr lang="en-US" sz="1400" b="0">
              <a:latin typeface="Arial" charset="0"/>
            </a:endParaRPr>
          </a:p>
        </p:txBody>
      </p:sp>
      <p:pic>
        <p:nvPicPr>
          <p:cNvPr id="11267" name="Picture 8" descr="STM swish"/>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23263" y="6324600"/>
            <a:ext cx="363537" cy="381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1269" name="Picture 2"/>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6334125" cy="68580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lgn="in">
                <a:solidFill>
                  <a:srgbClr val="000000"/>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CCCCCC"/>
                  </a:outerShdw>
                </a:effectLst>
              </a14:hiddenEffects>
            </a:ext>
          </a:extLst>
        </p:spPr>
      </p:pic>
      <p:sp>
        <p:nvSpPr>
          <p:cNvPr id="8" name="Text Box 9"/>
          <p:cNvSpPr txBox="1">
            <a:spLocks noChangeArrowheads="1"/>
          </p:cNvSpPr>
          <p:nvPr/>
        </p:nvSpPr>
        <p:spPr bwMode="auto">
          <a:xfrm>
            <a:off x="4876800" y="6362700"/>
            <a:ext cx="3187989" cy="30777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en-US" sz="1400" b="0" dirty="0">
                <a:latin typeface="Arial" charset="0"/>
              </a:rPr>
              <a:t>© Strategic Talent Management, </a:t>
            </a:r>
            <a:r>
              <a:rPr lang="en-US" sz="1400" b="0" dirty="0" smtClean="0">
                <a:latin typeface="Arial" charset="0"/>
              </a:rPr>
              <a:t>2013</a:t>
            </a:r>
            <a:endParaRPr lang="en-US" sz="1400" b="0" dirty="0">
              <a:latin typeface="Arial" charset="0"/>
            </a:endParaRPr>
          </a:p>
        </p:txBody>
      </p:sp>
      <p:sp>
        <p:nvSpPr>
          <p:cNvPr id="9" name="Title 1"/>
          <p:cNvSpPr>
            <a:spLocks/>
          </p:cNvSpPr>
          <p:nvPr/>
        </p:nvSpPr>
        <p:spPr bwMode="auto">
          <a:xfrm rot="5400000">
            <a:off x="4184794" y="2390775"/>
            <a:ext cx="5715000" cy="11430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nchor="ctr"/>
          <a:lstStyle/>
          <a:p>
            <a:pPr algn="ctr" eaLnBrk="1" hangingPunct="1">
              <a:defRPr/>
            </a:pPr>
            <a:r>
              <a:rPr lang="en-US" sz="4400" dirty="0" smtClean="0">
                <a:solidFill>
                  <a:srgbClr val="000080"/>
                </a:solidFill>
                <a:effectLst>
                  <a:outerShdw blurRad="38100" dist="38100" dir="2700000" algn="tl">
                    <a:srgbClr val="000000"/>
                  </a:outerShdw>
                </a:effectLst>
                <a:latin typeface="Benguiat" pitchFamily="34" charset="0"/>
              </a:rPr>
              <a:t>from Hire to Retire</a:t>
            </a:r>
            <a:r>
              <a:rPr lang="en-US" sz="4400" dirty="0">
                <a:solidFill>
                  <a:srgbClr val="000080"/>
                </a:solidFill>
                <a:effectLst>
                  <a:outerShdw blurRad="38100" dist="38100" dir="2700000" algn="tl">
                    <a:srgbClr val="000000"/>
                  </a:outerShdw>
                </a:effectLst>
                <a:latin typeface="Benguiat" pitchFamily="34" charset="0"/>
              </a:rPr>
              <a:t/>
            </a:r>
            <a:br>
              <a:rPr lang="en-US" sz="4400" dirty="0">
                <a:solidFill>
                  <a:srgbClr val="000080"/>
                </a:solidFill>
                <a:effectLst>
                  <a:outerShdw blurRad="38100" dist="38100" dir="2700000" algn="tl">
                    <a:srgbClr val="000000"/>
                  </a:outerShdw>
                </a:effectLst>
                <a:latin typeface="Benguiat" pitchFamily="34" charset="0"/>
              </a:rPr>
            </a:br>
            <a:endParaRPr lang="en-US" sz="2000" dirty="0">
              <a:solidFill>
                <a:srgbClr val="000080"/>
              </a:solidFill>
              <a:effectLst>
                <a:outerShdw blurRad="38100" dist="38100" dir="2700000" algn="tl">
                  <a:srgbClr val="000000"/>
                </a:outerShdw>
              </a:effectLst>
              <a:latin typeface="Benguiat"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Slide Number Placeholder 1"/>
          <p:cNvSpPr txBox="1">
            <a:spLocks noGrp="1"/>
          </p:cNvSpPr>
          <p:nvPr/>
        </p:nvSpPr>
        <p:spPr bwMode="auto">
          <a:xfrm>
            <a:off x="8763000" y="6353175"/>
            <a:ext cx="381000" cy="3238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r" eaLnBrk="1" hangingPunct="1"/>
            <a:fld id="{4D666D56-12DC-4C6C-8354-17BC52E8293D}" type="slidenum">
              <a:rPr lang="en-US" sz="1400" b="0">
                <a:latin typeface="Arial" charset="0"/>
              </a:rPr>
              <a:pPr algn="r" eaLnBrk="1" hangingPunct="1"/>
              <a:t>6</a:t>
            </a:fld>
            <a:endParaRPr lang="en-US" sz="1400" b="0">
              <a:latin typeface="Arial" charset="0"/>
            </a:endParaRPr>
          </a:p>
        </p:txBody>
      </p:sp>
      <p:pic>
        <p:nvPicPr>
          <p:cNvPr id="8195" name="Picture 8" descr="STM swish"/>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23263" y="6324600"/>
            <a:ext cx="363537" cy="381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66" name="AutoShape 553"/>
          <p:cNvSpPr>
            <a:spLocks/>
          </p:cNvSpPr>
          <p:nvPr/>
        </p:nvSpPr>
        <p:spPr bwMode="auto">
          <a:xfrm rot="10800000">
            <a:off x="1592263" y="44450"/>
            <a:ext cx="139700" cy="654050"/>
          </a:xfrm>
          <a:prstGeom prst="leftBrace">
            <a:avLst>
              <a:gd name="adj1" fmla="val 99857"/>
              <a:gd name="adj2" fmla="val 50569"/>
            </a:avLst>
          </a:prstGeom>
          <a:noFill/>
          <a:ln w="19050">
            <a:solidFill>
              <a:schemeClr val="tx1"/>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endParaRPr lang="en-US" b="0"/>
          </a:p>
        </p:txBody>
      </p:sp>
      <p:grpSp>
        <p:nvGrpSpPr>
          <p:cNvPr id="8198" name="Group 3"/>
          <p:cNvGrpSpPr>
            <a:grpSpLocks/>
          </p:cNvGrpSpPr>
          <p:nvPr/>
        </p:nvGrpSpPr>
        <p:grpSpPr bwMode="auto">
          <a:xfrm>
            <a:off x="381000" y="22225"/>
            <a:ext cx="1063625" cy="6835775"/>
            <a:chOff x="487361" y="23030"/>
            <a:chExt cx="1064419" cy="6835753"/>
          </a:xfrm>
        </p:grpSpPr>
        <p:sp>
          <p:nvSpPr>
            <p:cNvPr id="8207" name="AutoShape 493"/>
            <p:cNvSpPr>
              <a:spLocks noChangeArrowheads="1"/>
            </p:cNvSpPr>
            <p:nvPr/>
          </p:nvSpPr>
          <p:spPr bwMode="auto">
            <a:xfrm rot="5400000">
              <a:off x="560346" y="-26442"/>
              <a:ext cx="804943" cy="947738"/>
            </a:xfrm>
            <a:prstGeom prst="homePlate">
              <a:avLst>
                <a:gd name="adj" fmla="val 25000"/>
              </a:avLst>
            </a:prstGeom>
            <a:solidFill>
              <a:srgbClr val="4D4D4D"/>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8208" name="AutoShape 494"/>
            <p:cNvSpPr>
              <a:spLocks noChangeArrowheads="1"/>
            </p:cNvSpPr>
            <p:nvPr/>
          </p:nvSpPr>
          <p:spPr bwMode="auto">
            <a:xfrm rot="5400000">
              <a:off x="622108" y="-59329"/>
              <a:ext cx="783019" cy="947738"/>
            </a:xfrm>
            <a:prstGeom prst="homePlate">
              <a:avLst>
                <a:gd name="adj" fmla="val 25000"/>
              </a:avLst>
            </a:prstGeom>
            <a:gradFill rotWithShape="1">
              <a:gsLst>
                <a:gs pos="0">
                  <a:srgbClr val="97B6D3"/>
                </a:gs>
                <a:gs pos="100000">
                  <a:srgbClr val="2F6EA7"/>
                </a:gs>
              </a:gsLst>
              <a:lin ang="0" scaled="1"/>
            </a:gradFill>
            <a:ln w="12700">
              <a:solidFill>
                <a:srgbClr val="2F6EA7"/>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rot="10800000" vert="eaVert" wrap="none" anchor="ctr"/>
            <a:lstStyle/>
            <a:p>
              <a:pPr algn="ctr"/>
              <a:endParaRPr lang="en-US" b="0"/>
            </a:p>
          </p:txBody>
        </p:sp>
        <p:sp>
          <p:nvSpPr>
            <p:cNvPr id="8209" name="AutoShape 495"/>
            <p:cNvSpPr>
              <a:spLocks noChangeArrowheads="1"/>
            </p:cNvSpPr>
            <p:nvPr/>
          </p:nvSpPr>
          <p:spPr bwMode="auto">
            <a:xfrm rot="5400000">
              <a:off x="563596" y="2962983"/>
              <a:ext cx="815905" cy="968375"/>
            </a:xfrm>
            <a:prstGeom prst="chevron">
              <a:avLst>
                <a:gd name="adj" fmla="val 25000"/>
              </a:avLst>
            </a:prstGeom>
            <a:solidFill>
              <a:srgbClr val="4D4D4D"/>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8100" cmpd="dbl">
                  <a:solidFill>
                    <a:srgbClr val="BDFF9D"/>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8210" name="AutoShape 496"/>
            <p:cNvSpPr>
              <a:spLocks noChangeArrowheads="1"/>
            </p:cNvSpPr>
            <p:nvPr/>
          </p:nvSpPr>
          <p:spPr bwMode="auto">
            <a:xfrm rot="5400000">
              <a:off x="614396" y="2920700"/>
              <a:ext cx="815905" cy="968375"/>
            </a:xfrm>
            <a:prstGeom prst="chevron">
              <a:avLst>
                <a:gd name="adj" fmla="val 25000"/>
              </a:avLst>
            </a:prstGeom>
            <a:gradFill rotWithShape="1">
              <a:gsLst>
                <a:gs pos="0">
                  <a:srgbClr val="B2D1B2"/>
                </a:gs>
                <a:gs pos="100000">
                  <a:srgbClr val="006600"/>
                </a:gs>
              </a:gsLst>
              <a:lin ang="0" scaled="1"/>
            </a:gradFill>
            <a:ln w="12700">
              <a:solidFill>
                <a:srgbClr val="006600"/>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8211" name="AutoShape 497"/>
            <p:cNvSpPr>
              <a:spLocks noChangeArrowheads="1"/>
            </p:cNvSpPr>
            <p:nvPr/>
          </p:nvSpPr>
          <p:spPr bwMode="auto">
            <a:xfrm rot="5400000">
              <a:off x="563596" y="711022"/>
              <a:ext cx="815905" cy="968375"/>
            </a:xfrm>
            <a:prstGeom prst="chevron">
              <a:avLst>
                <a:gd name="adj" fmla="val 25000"/>
              </a:avLst>
            </a:prstGeom>
            <a:solidFill>
              <a:srgbClr val="4D4D4D"/>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8212" name="AutoShape 498"/>
            <p:cNvSpPr>
              <a:spLocks noChangeArrowheads="1"/>
            </p:cNvSpPr>
            <p:nvPr/>
          </p:nvSpPr>
          <p:spPr bwMode="auto">
            <a:xfrm rot="5400000">
              <a:off x="614396" y="668739"/>
              <a:ext cx="815905" cy="968375"/>
            </a:xfrm>
            <a:prstGeom prst="chevron">
              <a:avLst>
                <a:gd name="adj" fmla="val 25000"/>
              </a:avLst>
            </a:prstGeom>
            <a:gradFill rotWithShape="1">
              <a:gsLst>
                <a:gs pos="0">
                  <a:srgbClr val="97B6D3"/>
                </a:gs>
                <a:gs pos="100000">
                  <a:srgbClr val="2F6EA7"/>
                </a:gs>
              </a:gsLst>
              <a:lin ang="0" scaled="1"/>
            </a:gradFill>
            <a:ln w="12700">
              <a:solidFill>
                <a:srgbClr val="2F6EA7"/>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8213" name="AutoShape 499"/>
            <p:cNvSpPr>
              <a:spLocks noChangeArrowheads="1"/>
            </p:cNvSpPr>
            <p:nvPr/>
          </p:nvSpPr>
          <p:spPr bwMode="auto">
            <a:xfrm rot="5400000">
              <a:off x="563596" y="5966643"/>
              <a:ext cx="815905" cy="968375"/>
            </a:xfrm>
            <a:prstGeom prst="chevron">
              <a:avLst>
                <a:gd name="adj" fmla="val 25000"/>
              </a:avLst>
            </a:prstGeom>
            <a:solidFill>
              <a:srgbClr val="4D4D4D"/>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8100" cmpd="dbl">
                  <a:solidFill>
                    <a:srgbClr val="FF6600"/>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8214" name="AutoShape 500"/>
            <p:cNvSpPr>
              <a:spLocks noChangeArrowheads="1"/>
            </p:cNvSpPr>
            <p:nvPr/>
          </p:nvSpPr>
          <p:spPr bwMode="auto">
            <a:xfrm rot="5400000">
              <a:off x="614396" y="5924360"/>
              <a:ext cx="815905" cy="968375"/>
            </a:xfrm>
            <a:prstGeom prst="chevron">
              <a:avLst>
                <a:gd name="adj" fmla="val 25000"/>
              </a:avLst>
            </a:prstGeom>
            <a:gradFill rotWithShape="1">
              <a:gsLst>
                <a:gs pos="0">
                  <a:srgbClr val="FFB27E"/>
                </a:gs>
                <a:gs pos="100000">
                  <a:srgbClr val="FF6600"/>
                </a:gs>
              </a:gsLst>
              <a:lin ang="0" scaled="1"/>
            </a:gradFill>
            <a:ln w="12700">
              <a:solidFill>
                <a:srgbClr val="FF6600"/>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8215" name="AutoShape 501"/>
            <p:cNvSpPr>
              <a:spLocks noChangeArrowheads="1"/>
            </p:cNvSpPr>
            <p:nvPr/>
          </p:nvSpPr>
          <p:spPr bwMode="auto">
            <a:xfrm rot="5400000">
              <a:off x="563596" y="1461154"/>
              <a:ext cx="815905" cy="968375"/>
            </a:xfrm>
            <a:prstGeom prst="chevron">
              <a:avLst>
                <a:gd name="adj" fmla="val 25000"/>
              </a:avLst>
            </a:prstGeom>
            <a:solidFill>
              <a:srgbClr val="4D4D4D"/>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8216" name="AutoShape 502"/>
            <p:cNvSpPr>
              <a:spLocks noChangeArrowheads="1"/>
            </p:cNvSpPr>
            <p:nvPr/>
          </p:nvSpPr>
          <p:spPr bwMode="auto">
            <a:xfrm rot="5400000">
              <a:off x="614396" y="1418871"/>
              <a:ext cx="815905" cy="968375"/>
            </a:xfrm>
            <a:prstGeom prst="chevron">
              <a:avLst>
                <a:gd name="adj" fmla="val 25000"/>
              </a:avLst>
            </a:prstGeom>
            <a:gradFill rotWithShape="1">
              <a:gsLst>
                <a:gs pos="0">
                  <a:srgbClr val="97B6D3"/>
                </a:gs>
                <a:gs pos="100000">
                  <a:srgbClr val="2F6EA7"/>
                </a:gs>
              </a:gsLst>
              <a:lin ang="0" scaled="1"/>
            </a:gradFill>
            <a:ln w="12700">
              <a:solidFill>
                <a:srgbClr val="2F6EA7"/>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8217" name="AutoShape 503"/>
            <p:cNvSpPr>
              <a:spLocks noChangeArrowheads="1"/>
            </p:cNvSpPr>
            <p:nvPr/>
          </p:nvSpPr>
          <p:spPr bwMode="auto">
            <a:xfrm rot="5400000">
              <a:off x="563596" y="2212852"/>
              <a:ext cx="815905" cy="968375"/>
            </a:xfrm>
            <a:prstGeom prst="chevron">
              <a:avLst>
                <a:gd name="adj" fmla="val 25000"/>
              </a:avLst>
            </a:prstGeom>
            <a:solidFill>
              <a:srgbClr val="4D4D4D"/>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8218" name="AutoShape 504"/>
            <p:cNvSpPr>
              <a:spLocks noChangeArrowheads="1"/>
            </p:cNvSpPr>
            <p:nvPr/>
          </p:nvSpPr>
          <p:spPr bwMode="auto">
            <a:xfrm rot="5400000">
              <a:off x="614396" y="2170569"/>
              <a:ext cx="815905" cy="968375"/>
            </a:xfrm>
            <a:prstGeom prst="chevron">
              <a:avLst>
                <a:gd name="adj" fmla="val 25000"/>
              </a:avLst>
            </a:prstGeom>
            <a:gradFill rotWithShape="1">
              <a:gsLst>
                <a:gs pos="0">
                  <a:srgbClr val="81A7CA"/>
                </a:gs>
                <a:gs pos="100000">
                  <a:srgbClr val="2F6EA7"/>
                </a:gs>
              </a:gsLst>
              <a:lin ang="0" scaled="1"/>
            </a:gradFill>
            <a:ln w="12700">
              <a:solidFill>
                <a:srgbClr val="2F6EA7"/>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8219" name="AutoShape 505"/>
            <p:cNvSpPr>
              <a:spLocks noChangeArrowheads="1"/>
            </p:cNvSpPr>
            <p:nvPr/>
          </p:nvSpPr>
          <p:spPr bwMode="auto">
            <a:xfrm rot="5400000">
              <a:off x="563596" y="3714681"/>
              <a:ext cx="815905" cy="968375"/>
            </a:xfrm>
            <a:prstGeom prst="chevron">
              <a:avLst>
                <a:gd name="adj" fmla="val 25000"/>
              </a:avLst>
            </a:prstGeom>
            <a:solidFill>
              <a:srgbClr val="4D4D4D"/>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8220" name="AutoShape 506"/>
            <p:cNvSpPr>
              <a:spLocks noChangeArrowheads="1"/>
            </p:cNvSpPr>
            <p:nvPr/>
          </p:nvSpPr>
          <p:spPr bwMode="auto">
            <a:xfrm rot="5400000">
              <a:off x="614396" y="3672398"/>
              <a:ext cx="815905" cy="968375"/>
            </a:xfrm>
            <a:prstGeom prst="chevron">
              <a:avLst>
                <a:gd name="adj" fmla="val 25000"/>
              </a:avLst>
            </a:prstGeom>
            <a:gradFill rotWithShape="1">
              <a:gsLst>
                <a:gs pos="0">
                  <a:srgbClr val="B2D1B2"/>
                </a:gs>
                <a:gs pos="100000">
                  <a:srgbClr val="006600"/>
                </a:gs>
              </a:gsLst>
              <a:lin ang="0" scaled="1"/>
            </a:gradFill>
            <a:ln w="12700">
              <a:solidFill>
                <a:srgbClr val="006600"/>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8221" name="AutoShape 507"/>
            <p:cNvSpPr>
              <a:spLocks noChangeArrowheads="1"/>
            </p:cNvSpPr>
            <p:nvPr/>
          </p:nvSpPr>
          <p:spPr bwMode="auto">
            <a:xfrm rot="5400000">
              <a:off x="563596" y="4464813"/>
              <a:ext cx="815905" cy="968375"/>
            </a:xfrm>
            <a:prstGeom prst="chevron">
              <a:avLst>
                <a:gd name="adj" fmla="val 25000"/>
              </a:avLst>
            </a:prstGeom>
            <a:solidFill>
              <a:srgbClr val="4D4D4D"/>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8222" name="AutoShape 508"/>
            <p:cNvSpPr>
              <a:spLocks noChangeArrowheads="1"/>
            </p:cNvSpPr>
            <p:nvPr/>
          </p:nvSpPr>
          <p:spPr bwMode="auto">
            <a:xfrm rot="5400000">
              <a:off x="614396" y="4422530"/>
              <a:ext cx="815905" cy="968375"/>
            </a:xfrm>
            <a:prstGeom prst="chevron">
              <a:avLst>
                <a:gd name="adj" fmla="val 25000"/>
              </a:avLst>
            </a:prstGeom>
            <a:gradFill rotWithShape="1">
              <a:gsLst>
                <a:gs pos="0">
                  <a:srgbClr val="B2D1B2"/>
                </a:gs>
                <a:gs pos="100000">
                  <a:srgbClr val="006600"/>
                </a:gs>
              </a:gsLst>
              <a:lin ang="0" scaled="1"/>
            </a:gradFill>
            <a:ln w="12700">
              <a:solidFill>
                <a:srgbClr val="006600"/>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8223" name="AutoShape 509"/>
            <p:cNvSpPr>
              <a:spLocks noChangeArrowheads="1"/>
            </p:cNvSpPr>
            <p:nvPr/>
          </p:nvSpPr>
          <p:spPr bwMode="auto">
            <a:xfrm rot="5400000">
              <a:off x="563596" y="5216511"/>
              <a:ext cx="815905" cy="968375"/>
            </a:xfrm>
            <a:prstGeom prst="chevron">
              <a:avLst>
                <a:gd name="adj" fmla="val 25000"/>
              </a:avLst>
            </a:prstGeom>
            <a:solidFill>
              <a:srgbClr val="4D4D4D"/>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8224" name="AutoShape 510"/>
            <p:cNvSpPr>
              <a:spLocks noChangeArrowheads="1"/>
            </p:cNvSpPr>
            <p:nvPr/>
          </p:nvSpPr>
          <p:spPr bwMode="auto">
            <a:xfrm rot="5400000">
              <a:off x="614396" y="5174228"/>
              <a:ext cx="815905" cy="968375"/>
            </a:xfrm>
            <a:prstGeom prst="chevron">
              <a:avLst>
                <a:gd name="adj" fmla="val 25000"/>
              </a:avLst>
            </a:prstGeom>
            <a:gradFill rotWithShape="1">
              <a:gsLst>
                <a:gs pos="0">
                  <a:srgbClr val="B2D1B2"/>
                </a:gs>
                <a:gs pos="100000">
                  <a:srgbClr val="006600"/>
                </a:gs>
              </a:gsLst>
              <a:lin ang="0" scaled="1"/>
            </a:gradFill>
            <a:ln w="12700">
              <a:solidFill>
                <a:srgbClr val="006600"/>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8225" name="Text Box 511"/>
            <p:cNvSpPr txBox="1">
              <a:spLocks noChangeArrowheads="1"/>
            </p:cNvSpPr>
            <p:nvPr/>
          </p:nvSpPr>
          <p:spPr bwMode="auto">
            <a:xfrm>
              <a:off x="778667" y="279078"/>
              <a:ext cx="487363" cy="27718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1200" b="0">
                  <a:latin typeface="Impact" pitchFamily="34" charset="0"/>
                </a:rPr>
                <a:t>PLAN</a:t>
              </a:r>
            </a:p>
          </p:txBody>
        </p:sp>
        <p:sp>
          <p:nvSpPr>
            <p:cNvPr id="8226" name="Text Box 512"/>
            <p:cNvSpPr txBox="1">
              <a:spLocks noChangeArrowheads="1"/>
            </p:cNvSpPr>
            <p:nvPr/>
          </p:nvSpPr>
          <p:spPr bwMode="auto">
            <a:xfrm>
              <a:off x="670717" y="1016682"/>
              <a:ext cx="700088" cy="27718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1200" b="0">
                  <a:latin typeface="Impact" pitchFamily="34" charset="0"/>
                </a:rPr>
                <a:t>RECRUIT</a:t>
              </a:r>
            </a:p>
          </p:txBody>
        </p:sp>
        <p:sp>
          <p:nvSpPr>
            <p:cNvPr id="8227" name="Text Box 513"/>
            <p:cNvSpPr txBox="1">
              <a:spLocks noChangeArrowheads="1"/>
            </p:cNvSpPr>
            <p:nvPr/>
          </p:nvSpPr>
          <p:spPr bwMode="auto">
            <a:xfrm>
              <a:off x="696117" y="1766813"/>
              <a:ext cx="647700" cy="27718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1200" b="0">
                  <a:latin typeface="Impact" pitchFamily="34" charset="0"/>
                </a:rPr>
                <a:t>ASSESS</a:t>
              </a:r>
            </a:p>
          </p:txBody>
        </p:sp>
        <p:sp>
          <p:nvSpPr>
            <p:cNvPr id="8228" name="Text Box 514"/>
            <p:cNvSpPr txBox="1">
              <a:spLocks noChangeArrowheads="1"/>
            </p:cNvSpPr>
            <p:nvPr/>
          </p:nvSpPr>
          <p:spPr bwMode="auto">
            <a:xfrm>
              <a:off x="599280" y="2518511"/>
              <a:ext cx="844550" cy="27718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1200" b="0">
                  <a:latin typeface="Impact" pitchFamily="34" charset="0"/>
                </a:rPr>
                <a:t>INTERVIEW</a:t>
              </a:r>
            </a:p>
          </p:txBody>
        </p:sp>
        <p:sp>
          <p:nvSpPr>
            <p:cNvPr id="8229" name="Text Box 515"/>
            <p:cNvSpPr txBox="1">
              <a:spLocks noChangeArrowheads="1"/>
            </p:cNvSpPr>
            <p:nvPr/>
          </p:nvSpPr>
          <p:spPr bwMode="auto">
            <a:xfrm>
              <a:off x="510380" y="3268643"/>
              <a:ext cx="1023938" cy="27718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1200" b="0">
                  <a:latin typeface="Impact" pitchFamily="34" charset="0"/>
                </a:rPr>
                <a:t>ON-BOARDING</a:t>
              </a:r>
            </a:p>
          </p:txBody>
        </p:sp>
        <p:sp>
          <p:nvSpPr>
            <p:cNvPr id="8230" name="Text Box 516"/>
            <p:cNvSpPr txBox="1">
              <a:spLocks noChangeArrowheads="1"/>
            </p:cNvSpPr>
            <p:nvPr/>
          </p:nvSpPr>
          <p:spPr bwMode="auto">
            <a:xfrm>
              <a:off x="613567" y="4018775"/>
              <a:ext cx="814388" cy="27718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1200" b="0">
                  <a:latin typeface="Impact" pitchFamily="34" charset="0"/>
                </a:rPr>
                <a:t>COACHING</a:t>
              </a:r>
            </a:p>
          </p:txBody>
        </p:sp>
        <p:sp>
          <p:nvSpPr>
            <p:cNvPr id="8231" name="Text Box 517"/>
            <p:cNvSpPr txBox="1">
              <a:spLocks noChangeArrowheads="1"/>
            </p:cNvSpPr>
            <p:nvPr/>
          </p:nvSpPr>
          <p:spPr bwMode="auto">
            <a:xfrm>
              <a:off x="492917" y="4770473"/>
              <a:ext cx="1058863" cy="27718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1200" b="0">
                  <a:latin typeface="Impact" pitchFamily="34" charset="0"/>
                </a:rPr>
                <a:t>PERFORMANCE</a:t>
              </a:r>
            </a:p>
          </p:txBody>
        </p:sp>
        <p:sp>
          <p:nvSpPr>
            <p:cNvPr id="8232" name="Text Box 518"/>
            <p:cNvSpPr txBox="1">
              <a:spLocks noChangeArrowheads="1"/>
            </p:cNvSpPr>
            <p:nvPr/>
          </p:nvSpPr>
          <p:spPr bwMode="auto">
            <a:xfrm>
              <a:off x="604042" y="5522170"/>
              <a:ext cx="830263" cy="27718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1200" b="0">
                  <a:latin typeface="Impact" pitchFamily="34" charset="0"/>
                </a:rPr>
                <a:t>RETENTION</a:t>
              </a:r>
            </a:p>
          </p:txBody>
        </p:sp>
        <p:sp>
          <p:nvSpPr>
            <p:cNvPr id="8233" name="Text Box 519"/>
            <p:cNvSpPr txBox="1">
              <a:spLocks noChangeArrowheads="1"/>
            </p:cNvSpPr>
            <p:nvPr/>
          </p:nvSpPr>
          <p:spPr bwMode="auto">
            <a:xfrm>
              <a:off x="543717" y="6272302"/>
              <a:ext cx="955675" cy="27718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1200" b="0">
                  <a:latin typeface="Impact" pitchFamily="34" charset="0"/>
                </a:rPr>
                <a:t>SUCCESSION</a:t>
              </a:r>
            </a:p>
          </p:txBody>
        </p:sp>
      </p:grpSp>
      <p:sp>
        <p:nvSpPr>
          <p:cNvPr id="5" name="Rectangle 4"/>
          <p:cNvSpPr>
            <a:spLocks noChangeArrowheads="1"/>
          </p:cNvSpPr>
          <p:nvPr/>
        </p:nvSpPr>
        <p:spPr bwMode="auto">
          <a:xfrm>
            <a:off x="1895475" y="9525"/>
            <a:ext cx="4572000" cy="7381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r>
              <a:rPr lang="en-US" sz="1400" i="1" dirty="0" smtClean="0">
                <a:solidFill>
                  <a:srgbClr val="33CCCC"/>
                </a:solidFill>
                <a:latin typeface="Arial" charset="0"/>
                <a:cs typeface="Arial" charset="0"/>
              </a:rPr>
              <a:t>Your </a:t>
            </a:r>
            <a:r>
              <a:rPr lang="en-US" sz="1400" i="1" dirty="0">
                <a:solidFill>
                  <a:srgbClr val="33CCCC"/>
                </a:solidFill>
                <a:latin typeface="Arial" charset="0"/>
                <a:cs typeface="Arial" charset="0"/>
              </a:rPr>
              <a:t>business and </a:t>
            </a:r>
            <a:r>
              <a:rPr lang="en-US" sz="1400" i="1" dirty="0" smtClean="0">
                <a:solidFill>
                  <a:srgbClr val="33CCCC"/>
                </a:solidFill>
                <a:latin typeface="Arial" charset="0"/>
                <a:cs typeface="Arial" charset="0"/>
              </a:rPr>
              <a:t>plans</a:t>
            </a:r>
            <a:endParaRPr lang="en-US" sz="1400" i="1" dirty="0">
              <a:solidFill>
                <a:srgbClr val="33CCCC"/>
              </a:solidFill>
              <a:latin typeface="Arial" charset="0"/>
              <a:cs typeface="Arial" charset="0"/>
            </a:endParaRPr>
          </a:p>
          <a:p>
            <a:r>
              <a:rPr lang="en-US" sz="1400" i="1" dirty="0">
                <a:solidFill>
                  <a:srgbClr val="33CCCC"/>
                </a:solidFill>
                <a:latin typeface="Arial" charset="0"/>
                <a:cs typeface="Arial" charset="0"/>
              </a:rPr>
              <a:t>Culture/Management Assessment</a:t>
            </a:r>
            <a:endParaRPr lang="en-US" sz="1400" dirty="0">
              <a:solidFill>
                <a:srgbClr val="33CCCC"/>
              </a:solidFill>
              <a:latin typeface="Arial" charset="0"/>
              <a:cs typeface="Arial" charset="0"/>
            </a:endParaRPr>
          </a:p>
          <a:p>
            <a:r>
              <a:rPr lang="en-US" sz="1400" i="1" dirty="0">
                <a:solidFill>
                  <a:srgbClr val="33CCCC"/>
                </a:solidFill>
                <a:latin typeface="Arial" charset="0"/>
                <a:cs typeface="Arial" charset="0"/>
              </a:rPr>
              <a:t>AMR Benchmark and Job Description</a:t>
            </a:r>
          </a:p>
        </p:txBody>
      </p:sp>
      <p:sp>
        <p:nvSpPr>
          <p:cNvPr id="42" name="Text Box 9"/>
          <p:cNvSpPr txBox="1">
            <a:spLocks noChangeArrowheads="1"/>
          </p:cNvSpPr>
          <p:nvPr/>
        </p:nvSpPr>
        <p:spPr bwMode="auto">
          <a:xfrm>
            <a:off x="4876800" y="6362700"/>
            <a:ext cx="3187989" cy="30777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en-US" sz="1400" b="0" dirty="0">
                <a:latin typeface="Arial" charset="0"/>
              </a:rPr>
              <a:t>© Strategic Talent Management, </a:t>
            </a:r>
            <a:r>
              <a:rPr lang="en-US" sz="1400" b="0" dirty="0" smtClean="0">
                <a:latin typeface="Arial" charset="0"/>
              </a:rPr>
              <a:t>2013</a:t>
            </a:r>
            <a:endParaRPr lang="en-US" sz="1400" b="0" dirty="0">
              <a:latin typeface="Arial" charset="0"/>
            </a:endParaRPr>
          </a:p>
        </p:txBody>
      </p:sp>
      <p:grpSp>
        <p:nvGrpSpPr>
          <p:cNvPr id="6" name="Group 5"/>
          <p:cNvGrpSpPr/>
          <p:nvPr/>
        </p:nvGrpSpPr>
        <p:grpSpPr>
          <a:xfrm>
            <a:off x="3988125" y="2114097"/>
            <a:ext cx="2108269" cy="2547681"/>
            <a:chOff x="3957730" y="2159855"/>
            <a:chExt cx="2108269" cy="2547681"/>
          </a:xfrm>
        </p:grpSpPr>
        <p:sp>
          <p:nvSpPr>
            <p:cNvPr id="43" name="Rectangle 3"/>
            <p:cNvSpPr>
              <a:spLocks noChangeArrowheads="1"/>
            </p:cNvSpPr>
            <p:nvPr/>
          </p:nvSpPr>
          <p:spPr bwMode="auto">
            <a:xfrm>
              <a:off x="3957730" y="2159855"/>
              <a:ext cx="2108269" cy="36933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p>
              <a:pPr algn="ctr"/>
              <a:r>
                <a:rPr lang="en-US" i="1" dirty="0">
                  <a:solidFill>
                    <a:srgbClr val="FFFFCC"/>
                  </a:solidFill>
                  <a:latin typeface="Arial" charset="0"/>
                  <a:cs typeface="Arial" charset="0"/>
                </a:rPr>
                <a:t>Company </a:t>
              </a:r>
              <a:r>
                <a:rPr lang="en-US" i="1" dirty="0" smtClean="0">
                  <a:solidFill>
                    <a:srgbClr val="FFFFCC"/>
                  </a:solidFill>
                  <a:latin typeface="Arial" charset="0"/>
                  <a:cs typeface="Arial" charset="0"/>
                </a:rPr>
                <a:t>Culture</a:t>
              </a:r>
              <a:endParaRPr lang="en-US" i="1" dirty="0">
                <a:solidFill>
                  <a:srgbClr val="FFFFCC"/>
                </a:solidFill>
                <a:latin typeface="Arial" charset="0"/>
                <a:cs typeface="Arial" charset="0"/>
              </a:endParaRPr>
            </a:p>
          </p:txBody>
        </p:sp>
        <p:grpSp>
          <p:nvGrpSpPr>
            <p:cNvPr id="4" name="Group 3"/>
            <p:cNvGrpSpPr/>
            <p:nvPr/>
          </p:nvGrpSpPr>
          <p:grpSpPr>
            <a:xfrm>
              <a:off x="3981436" y="2656309"/>
              <a:ext cx="2060857" cy="2051227"/>
              <a:chOff x="3830781" y="2656309"/>
              <a:chExt cx="2060857" cy="2051227"/>
            </a:xfrm>
          </p:grpSpPr>
          <p:grpSp>
            <p:nvGrpSpPr>
              <p:cNvPr id="45" name="Group 1"/>
              <p:cNvGrpSpPr>
                <a:grpSpLocks/>
              </p:cNvGrpSpPr>
              <p:nvPr/>
            </p:nvGrpSpPr>
            <p:grpSpPr bwMode="auto">
              <a:xfrm>
                <a:off x="3830781" y="2656309"/>
                <a:ext cx="2060857" cy="2051227"/>
                <a:chOff x="4654550" y="1494323"/>
                <a:chExt cx="3625849" cy="3663997"/>
              </a:xfrm>
            </p:grpSpPr>
            <p:grpSp>
              <p:nvGrpSpPr>
                <p:cNvPr id="52" name="Group 295"/>
                <p:cNvGrpSpPr>
                  <a:grpSpLocks/>
                </p:cNvGrpSpPr>
                <p:nvPr/>
              </p:nvGrpSpPr>
              <p:grpSpPr bwMode="auto">
                <a:xfrm>
                  <a:off x="4654550" y="1494323"/>
                  <a:ext cx="3625849" cy="3663997"/>
                  <a:chOff x="358" y="904"/>
                  <a:chExt cx="3962" cy="3927"/>
                </a:xfrm>
              </p:grpSpPr>
              <p:grpSp>
                <p:nvGrpSpPr>
                  <p:cNvPr id="57" name="Group 294"/>
                  <p:cNvGrpSpPr>
                    <a:grpSpLocks/>
                  </p:cNvGrpSpPr>
                  <p:nvPr/>
                </p:nvGrpSpPr>
                <p:grpSpPr bwMode="auto">
                  <a:xfrm>
                    <a:off x="358" y="904"/>
                    <a:ext cx="3962" cy="3927"/>
                    <a:chOff x="358" y="904"/>
                    <a:chExt cx="3962" cy="3927"/>
                  </a:xfrm>
                </p:grpSpPr>
                <p:pic>
                  <p:nvPicPr>
                    <p:cNvPr id="59" name="Picture 291"/>
                    <p:cNvPicPr>
                      <a:picLocks noChangeAspect="1" noChangeArrowheads="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58" y="904"/>
                      <a:ext cx="3962" cy="392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60" name="Oval 293"/>
                    <p:cNvSpPr>
                      <a:spLocks noChangeArrowheads="1"/>
                    </p:cNvSpPr>
                    <p:nvPr/>
                  </p:nvSpPr>
                  <p:spPr bwMode="auto">
                    <a:xfrm>
                      <a:off x="570" y="1080"/>
                      <a:ext cx="3564" cy="357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grpSp>
              <p:pic>
                <p:nvPicPr>
                  <p:cNvPr id="58" name="Picture 292" descr="ATTITUDE2"/>
                  <p:cNvPicPr>
                    <a:picLocks noChangeAspect="1" noChangeArrowheads="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19" y="1031"/>
                    <a:ext cx="3829" cy="369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grpSp>
            <p:sp>
              <p:nvSpPr>
                <p:cNvPr id="53" name="Rectangle 296"/>
                <p:cNvSpPr>
                  <a:spLocks noChangeArrowheads="1"/>
                </p:cNvSpPr>
                <p:nvPr/>
              </p:nvSpPr>
              <p:spPr bwMode="auto">
                <a:xfrm>
                  <a:off x="4891088" y="1612817"/>
                  <a:ext cx="258074" cy="246320"/>
                </a:xfrm>
                <a:prstGeom prst="rect">
                  <a:avLst/>
                </a:prstGeom>
                <a:solidFill>
                  <a:schemeClr val="tx1"/>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p>
                  <a:endParaRPr lang="en-US"/>
                </a:p>
              </p:txBody>
            </p:sp>
            <p:sp>
              <p:nvSpPr>
                <p:cNvPr id="54" name="Rectangle 297"/>
                <p:cNvSpPr>
                  <a:spLocks noChangeArrowheads="1"/>
                </p:cNvSpPr>
                <p:nvPr/>
              </p:nvSpPr>
              <p:spPr bwMode="auto">
                <a:xfrm>
                  <a:off x="7852106" y="1593915"/>
                  <a:ext cx="258074" cy="246320"/>
                </a:xfrm>
                <a:prstGeom prst="rect">
                  <a:avLst/>
                </a:prstGeom>
                <a:solidFill>
                  <a:schemeClr val="tx1"/>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p>
                  <a:endParaRPr lang="en-US"/>
                </a:p>
              </p:txBody>
            </p:sp>
            <p:sp>
              <p:nvSpPr>
                <p:cNvPr id="55" name="Rectangle 296"/>
                <p:cNvSpPr>
                  <a:spLocks noChangeArrowheads="1"/>
                </p:cNvSpPr>
                <p:nvPr/>
              </p:nvSpPr>
              <p:spPr bwMode="auto">
                <a:xfrm>
                  <a:off x="4875544" y="4665432"/>
                  <a:ext cx="258074" cy="246320"/>
                </a:xfrm>
                <a:prstGeom prst="rect">
                  <a:avLst/>
                </a:prstGeom>
                <a:solidFill>
                  <a:schemeClr val="tx1"/>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p>
                  <a:endParaRPr lang="en-US"/>
                </a:p>
              </p:txBody>
            </p:sp>
            <p:sp>
              <p:nvSpPr>
                <p:cNvPr id="56" name="Rectangle 297"/>
                <p:cNvSpPr>
                  <a:spLocks noChangeArrowheads="1"/>
                </p:cNvSpPr>
                <p:nvPr/>
              </p:nvSpPr>
              <p:spPr bwMode="auto">
                <a:xfrm>
                  <a:off x="7836562" y="4646530"/>
                  <a:ext cx="258074" cy="246320"/>
                </a:xfrm>
                <a:prstGeom prst="rect">
                  <a:avLst/>
                </a:prstGeom>
                <a:solidFill>
                  <a:schemeClr val="tx1"/>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p>
                  <a:endParaRPr lang="en-US"/>
                </a:p>
              </p:txBody>
            </p:sp>
          </p:grpSp>
          <p:sp>
            <p:nvSpPr>
              <p:cNvPr id="46" name="Rectangle 4"/>
              <p:cNvSpPr>
                <a:spLocks noChangeArrowheads="1"/>
              </p:cNvSpPr>
              <p:nvPr/>
            </p:nvSpPr>
            <p:spPr bwMode="auto">
              <a:xfrm>
                <a:off x="4981470" y="3013620"/>
                <a:ext cx="338634" cy="36916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p>
                <a:r>
                  <a:rPr lang="en-US" dirty="0">
                    <a:solidFill>
                      <a:srgbClr val="FF0000"/>
                    </a:solidFill>
                    <a:latin typeface="Arial" charset="0"/>
                    <a:cs typeface="Arial" charset="0"/>
                  </a:rPr>
                  <a:t>X</a:t>
                </a:r>
                <a:endParaRPr lang="en-US" dirty="0">
                  <a:solidFill>
                    <a:srgbClr val="FF0000"/>
                  </a:solidFill>
                </a:endParaRPr>
              </a:p>
            </p:txBody>
          </p:sp>
          <p:sp>
            <p:nvSpPr>
              <p:cNvPr id="47" name="Rectangle 80"/>
              <p:cNvSpPr>
                <a:spLocks noChangeArrowheads="1"/>
              </p:cNvSpPr>
              <p:nvPr/>
            </p:nvSpPr>
            <p:spPr bwMode="auto">
              <a:xfrm>
                <a:off x="5251761" y="3450733"/>
                <a:ext cx="338634" cy="36916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p>
                <a:r>
                  <a:rPr lang="en-US" dirty="0">
                    <a:solidFill>
                      <a:srgbClr val="FF0000"/>
                    </a:solidFill>
                    <a:latin typeface="Arial" charset="0"/>
                    <a:cs typeface="Arial" charset="0"/>
                  </a:rPr>
                  <a:t>X</a:t>
                </a:r>
                <a:endParaRPr lang="en-US" dirty="0">
                  <a:solidFill>
                    <a:srgbClr val="FF0000"/>
                  </a:solidFill>
                </a:endParaRPr>
              </a:p>
            </p:txBody>
          </p:sp>
          <p:sp>
            <p:nvSpPr>
              <p:cNvPr id="48" name="Rectangle 81"/>
              <p:cNvSpPr>
                <a:spLocks noChangeArrowheads="1"/>
              </p:cNvSpPr>
              <p:nvPr/>
            </p:nvSpPr>
            <p:spPr bwMode="auto">
              <a:xfrm>
                <a:off x="4969497" y="3971995"/>
                <a:ext cx="338634" cy="36916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p>
                <a:r>
                  <a:rPr lang="en-US" dirty="0">
                    <a:solidFill>
                      <a:srgbClr val="FF0000"/>
                    </a:solidFill>
                    <a:latin typeface="Arial" charset="0"/>
                    <a:cs typeface="Arial" charset="0"/>
                  </a:rPr>
                  <a:t>X</a:t>
                </a:r>
                <a:endParaRPr lang="en-US" dirty="0">
                  <a:solidFill>
                    <a:srgbClr val="FF0000"/>
                  </a:solidFill>
                </a:endParaRPr>
              </a:p>
            </p:txBody>
          </p:sp>
        </p:grpSp>
      </p:grpSp>
      <p:pic>
        <p:nvPicPr>
          <p:cNvPr id="8237" name="Picture 45" descr="C:\Documents and Settings\Art Boulay\Local Settings\Temporary Internet Files\Content.IE5\EPPACAGV\MC900363306[1].wmf"/>
          <p:cNvPicPr>
            <a:picLocks noChangeAspect="1" noChangeArrowheads="1"/>
          </p:cNvPicPr>
          <p:nvPr/>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H="1">
            <a:off x="6675935" y="4621064"/>
            <a:ext cx="2010865" cy="1441153"/>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grpSp>
        <p:nvGrpSpPr>
          <p:cNvPr id="8" name="Group 7"/>
          <p:cNvGrpSpPr/>
          <p:nvPr/>
        </p:nvGrpSpPr>
        <p:grpSpPr>
          <a:xfrm>
            <a:off x="2161407" y="969809"/>
            <a:ext cx="1223412" cy="2137174"/>
            <a:chOff x="2161407" y="969809"/>
            <a:chExt cx="1223412" cy="2137174"/>
          </a:xfrm>
        </p:grpSpPr>
        <p:pic>
          <p:nvPicPr>
            <p:cNvPr id="8234" name="Picture 42" descr="C:\Documents and Settings\Art Boulay\Local Settings\Temporary Internet Files\Content.IE5\4U6HL8ZD\MP900400186[1].jpg"/>
            <p:cNvPicPr>
              <a:picLocks noChangeAspect="1" noChangeArrowheads="1"/>
            </p:cNvPicPr>
            <p:nvPr/>
          </p:nvPicPr>
          <p:blipFill>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174378" y="1394399"/>
              <a:ext cx="1197471" cy="1712584"/>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7" name="Rectangle 6"/>
            <p:cNvSpPr/>
            <p:nvPr/>
          </p:nvSpPr>
          <p:spPr>
            <a:xfrm>
              <a:off x="2161407" y="969809"/>
              <a:ext cx="1223412" cy="369332"/>
            </a:xfrm>
            <a:prstGeom prst="rect">
              <a:avLst/>
            </a:prstGeom>
          </p:spPr>
          <p:txBody>
            <a:bodyPr wrap="none">
              <a:spAutoFit/>
            </a:bodyPr>
            <a:lstStyle/>
            <a:p>
              <a:pPr algn="ctr"/>
              <a:r>
                <a:rPr lang="en-US" i="1" dirty="0" smtClean="0">
                  <a:solidFill>
                    <a:srgbClr val="FFFFCC"/>
                  </a:solidFill>
                  <a:latin typeface="Arial" charset="0"/>
                  <a:cs typeface="Arial" charset="0"/>
                </a:rPr>
                <a:t>Growth…</a:t>
              </a:r>
              <a:endParaRPr lang="en-US" i="1" dirty="0">
                <a:solidFill>
                  <a:srgbClr val="FFFFCC"/>
                </a:solidFill>
                <a:latin typeface="Arial" charset="0"/>
                <a:cs typeface="Arial" charset="0"/>
              </a:endParaRPr>
            </a:p>
          </p:txBody>
        </p:sp>
      </p:grpSp>
      <p:sp>
        <p:nvSpPr>
          <p:cNvPr id="72" name="Title 1"/>
          <p:cNvSpPr>
            <a:spLocks/>
          </p:cNvSpPr>
          <p:nvPr/>
        </p:nvSpPr>
        <p:spPr bwMode="auto">
          <a:xfrm>
            <a:off x="4489896" y="922805"/>
            <a:ext cx="4654104" cy="11430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nchor="ctr"/>
          <a:lstStyle/>
          <a:p>
            <a:pPr algn="ctr" eaLnBrk="1" hangingPunct="1">
              <a:defRPr/>
            </a:pPr>
            <a:r>
              <a:rPr lang="en-US" sz="4400" dirty="0">
                <a:solidFill>
                  <a:srgbClr val="000080"/>
                </a:solidFill>
                <a:effectLst>
                  <a:outerShdw blurRad="38100" dist="38100" dir="2700000" algn="tl">
                    <a:srgbClr val="000000"/>
                  </a:outerShdw>
                </a:effectLst>
                <a:latin typeface="Benguiat" pitchFamily="34" charset="0"/>
              </a:rPr>
              <a:t>from </a:t>
            </a:r>
            <a:r>
              <a:rPr lang="en-US" sz="4400" dirty="0" smtClean="0">
                <a:solidFill>
                  <a:srgbClr val="000080"/>
                </a:solidFill>
                <a:effectLst>
                  <a:outerShdw blurRad="38100" dist="38100" dir="2700000" algn="tl">
                    <a:srgbClr val="000000"/>
                  </a:outerShdw>
                </a:effectLst>
                <a:latin typeface="Benguiat" pitchFamily="34" charset="0"/>
              </a:rPr>
              <a:t>Planning </a:t>
            </a:r>
            <a:r>
              <a:rPr lang="en-US" sz="4400" dirty="0">
                <a:solidFill>
                  <a:srgbClr val="000080"/>
                </a:solidFill>
                <a:effectLst>
                  <a:outerShdw blurRad="38100" dist="38100" dir="2700000" algn="tl">
                    <a:srgbClr val="000000"/>
                  </a:outerShdw>
                </a:effectLst>
                <a:latin typeface="Benguiat" pitchFamily="34" charset="0"/>
              </a:rPr>
              <a:t>to </a:t>
            </a:r>
            <a:r>
              <a:rPr lang="en-US" sz="4400" dirty="0" smtClean="0">
                <a:solidFill>
                  <a:srgbClr val="000080"/>
                </a:solidFill>
                <a:effectLst>
                  <a:outerShdw blurRad="38100" dist="38100" dir="2700000" algn="tl">
                    <a:srgbClr val="000000"/>
                  </a:outerShdw>
                </a:effectLst>
                <a:latin typeface="Benguiat" pitchFamily="34" charset="0"/>
              </a:rPr>
              <a:t>Hiring</a:t>
            </a:r>
            <a:endParaRPr lang="en-US" sz="2000" dirty="0">
              <a:solidFill>
                <a:srgbClr val="000080"/>
              </a:solidFill>
              <a:effectLst>
                <a:outerShdw blurRad="38100" dist="38100" dir="2700000" algn="tl">
                  <a:srgbClr val="000000"/>
                </a:outerShdw>
              </a:effectLst>
              <a:latin typeface="Benguia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1500"/>
                            </p:stCondLst>
                            <p:childTnLst>
                              <p:par>
                                <p:cTn id="9" presetID="16" presetClass="entr" presetSubtype="21" fill="hold" nodeType="afterEffect">
                                  <p:stCondLst>
                                    <p:cond delay="500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par>
                          <p:cTn id="12" fill="hold">
                            <p:stCondLst>
                              <p:cond delay="7000"/>
                            </p:stCondLst>
                            <p:childTnLst>
                              <p:par>
                                <p:cTn id="13" presetID="16" presetClass="entr" presetSubtype="21" fill="hold" nodeType="afterEffect">
                                  <p:stCondLst>
                                    <p:cond delay="2000"/>
                                  </p:stCondLst>
                                  <p:childTnLst>
                                    <p:set>
                                      <p:cBhvr>
                                        <p:cTn id="14" dur="1" fill="hold">
                                          <p:stCondLst>
                                            <p:cond delay="0"/>
                                          </p:stCondLst>
                                        </p:cTn>
                                        <p:tgtEl>
                                          <p:spTgt spid="8237"/>
                                        </p:tgtEl>
                                        <p:attrNameLst>
                                          <p:attrName>style.visibility</p:attrName>
                                        </p:attrNameLst>
                                      </p:cBhvr>
                                      <p:to>
                                        <p:strVal val="visible"/>
                                      </p:to>
                                    </p:set>
                                    <p:animEffect transition="in" filter="barn(inVertical)">
                                      <p:cBhvr>
                                        <p:cTn id="15" dur="500"/>
                                        <p:tgtEl>
                                          <p:spTgt spid="8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Slide Number Placeholder 1"/>
          <p:cNvSpPr txBox="1">
            <a:spLocks noGrp="1"/>
          </p:cNvSpPr>
          <p:nvPr/>
        </p:nvSpPr>
        <p:spPr bwMode="auto">
          <a:xfrm>
            <a:off x="8763000" y="6353175"/>
            <a:ext cx="381000" cy="3238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r" eaLnBrk="1" hangingPunct="1"/>
            <a:fld id="{4D666D56-12DC-4C6C-8354-17BC52E8293D}" type="slidenum">
              <a:rPr lang="en-US" sz="1400" b="0">
                <a:latin typeface="Arial" charset="0"/>
              </a:rPr>
              <a:pPr algn="r" eaLnBrk="1" hangingPunct="1"/>
              <a:t>7</a:t>
            </a:fld>
            <a:endParaRPr lang="en-US" sz="1400" b="0">
              <a:latin typeface="Arial" charset="0"/>
            </a:endParaRPr>
          </a:p>
        </p:txBody>
      </p:sp>
      <p:pic>
        <p:nvPicPr>
          <p:cNvPr id="8195" name="Picture 8" descr="STM swish"/>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23263" y="6324600"/>
            <a:ext cx="363537" cy="381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66" name="AutoShape 553"/>
          <p:cNvSpPr>
            <a:spLocks/>
          </p:cNvSpPr>
          <p:nvPr/>
        </p:nvSpPr>
        <p:spPr bwMode="auto">
          <a:xfrm rot="10800000">
            <a:off x="1592263" y="44450"/>
            <a:ext cx="139700" cy="654050"/>
          </a:xfrm>
          <a:prstGeom prst="leftBrace">
            <a:avLst>
              <a:gd name="adj1" fmla="val 99857"/>
              <a:gd name="adj2" fmla="val 50569"/>
            </a:avLst>
          </a:prstGeom>
          <a:noFill/>
          <a:ln w="19050">
            <a:solidFill>
              <a:schemeClr val="tx1"/>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endParaRPr lang="en-US" b="0"/>
          </a:p>
        </p:txBody>
      </p:sp>
      <p:grpSp>
        <p:nvGrpSpPr>
          <p:cNvPr id="8198" name="Group 3"/>
          <p:cNvGrpSpPr>
            <a:grpSpLocks/>
          </p:cNvGrpSpPr>
          <p:nvPr/>
        </p:nvGrpSpPr>
        <p:grpSpPr bwMode="auto">
          <a:xfrm>
            <a:off x="381000" y="22225"/>
            <a:ext cx="1063625" cy="6835775"/>
            <a:chOff x="487361" y="23030"/>
            <a:chExt cx="1064419" cy="6835753"/>
          </a:xfrm>
        </p:grpSpPr>
        <p:sp>
          <p:nvSpPr>
            <p:cNvPr id="8207" name="AutoShape 493"/>
            <p:cNvSpPr>
              <a:spLocks noChangeArrowheads="1"/>
            </p:cNvSpPr>
            <p:nvPr/>
          </p:nvSpPr>
          <p:spPr bwMode="auto">
            <a:xfrm rot="5400000">
              <a:off x="560346" y="-26442"/>
              <a:ext cx="804943" cy="947738"/>
            </a:xfrm>
            <a:prstGeom prst="homePlate">
              <a:avLst>
                <a:gd name="adj" fmla="val 25000"/>
              </a:avLst>
            </a:prstGeom>
            <a:solidFill>
              <a:srgbClr val="4D4D4D"/>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8208" name="AutoShape 494"/>
            <p:cNvSpPr>
              <a:spLocks noChangeArrowheads="1"/>
            </p:cNvSpPr>
            <p:nvPr/>
          </p:nvSpPr>
          <p:spPr bwMode="auto">
            <a:xfrm rot="5400000">
              <a:off x="622108" y="-59329"/>
              <a:ext cx="783019" cy="947738"/>
            </a:xfrm>
            <a:prstGeom prst="homePlate">
              <a:avLst>
                <a:gd name="adj" fmla="val 25000"/>
              </a:avLst>
            </a:prstGeom>
            <a:gradFill rotWithShape="1">
              <a:gsLst>
                <a:gs pos="0">
                  <a:srgbClr val="97B6D3"/>
                </a:gs>
                <a:gs pos="100000">
                  <a:srgbClr val="2F6EA7"/>
                </a:gs>
              </a:gsLst>
              <a:lin ang="0" scaled="1"/>
            </a:gradFill>
            <a:ln w="12700">
              <a:solidFill>
                <a:srgbClr val="2F6EA7"/>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rot="10800000" vert="eaVert" wrap="none" anchor="ctr"/>
            <a:lstStyle/>
            <a:p>
              <a:pPr algn="ctr"/>
              <a:endParaRPr lang="en-US" b="0"/>
            </a:p>
          </p:txBody>
        </p:sp>
        <p:sp>
          <p:nvSpPr>
            <p:cNvPr id="8209" name="AutoShape 495"/>
            <p:cNvSpPr>
              <a:spLocks noChangeArrowheads="1"/>
            </p:cNvSpPr>
            <p:nvPr/>
          </p:nvSpPr>
          <p:spPr bwMode="auto">
            <a:xfrm rot="5400000">
              <a:off x="563596" y="2962983"/>
              <a:ext cx="815905" cy="968375"/>
            </a:xfrm>
            <a:prstGeom prst="chevron">
              <a:avLst>
                <a:gd name="adj" fmla="val 25000"/>
              </a:avLst>
            </a:prstGeom>
            <a:solidFill>
              <a:srgbClr val="4D4D4D"/>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8100" cmpd="dbl">
                  <a:solidFill>
                    <a:srgbClr val="BDFF9D"/>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8210" name="AutoShape 496"/>
            <p:cNvSpPr>
              <a:spLocks noChangeArrowheads="1"/>
            </p:cNvSpPr>
            <p:nvPr/>
          </p:nvSpPr>
          <p:spPr bwMode="auto">
            <a:xfrm rot="5400000">
              <a:off x="614396" y="2920700"/>
              <a:ext cx="815905" cy="968375"/>
            </a:xfrm>
            <a:prstGeom prst="chevron">
              <a:avLst>
                <a:gd name="adj" fmla="val 25000"/>
              </a:avLst>
            </a:prstGeom>
            <a:gradFill rotWithShape="1">
              <a:gsLst>
                <a:gs pos="0">
                  <a:srgbClr val="B2D1B2"/>
                </a:gs>
                <a:gs pos="100000">
                  <a:srgbClr val="006600"/>
                </a:gs>
              </a:gsLst>
              <a:lin ang="0" scaled="1"/>
            </a:gradFill>
            <a:ln w="12700">
              <a:solidFill>
                <a:srgbClr val="006600"/>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8211" name="AutoShape 497"/>
            <p:cNvSpPr>
              <a:spLocks noChangeArrowheads="1"/>
            </p:cNvSpPr>
            <p:nvPr/>
          </p:nvSpPr>
          <p:spPr bwMode="auto">
            <a:xfrm rot="5400000">
              <a:off x="563596" y="711022"/>
              <a:ext cx="815905" cy="968375"/>
            </a:xfrm>
            <a:prstGeom prst="chevron">
              <a:avLst>
                <a:gd name="adj" fmla="val 25000"/>
              </a:avLst>
            </a:prstGeom>
            <a:solidFill>
              <a:srgbClr val="4D4D4D"/>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8212" name="AutoShape 498"/>
            <p:cNvSpPr>
              <a:spLocks noChangeArrowheads="1"/>
            </p:cNvSpPr>
            <p:nvPr/>
          </p:nvSpPr>
          <p:spPr bwMode="auto">
            <a:xfrm rot="5400000">
              <a:off x="614396" y="668739"/>
              <a:ext cx="815905" cy="968375"/>
            </a:xfrm>
            <a:prstGeom prst="chevron">
              <a:avLst>
                <a:gd name="adj" fmla="val 25000"/>
              </a:avLst>
            </a:prstGeom>
            <a:gradFill rotWithShape="1">
              <a:gsLst>
                <a:gs pos="0">
                  <a:srgbClr val="97B6D3"/>
                </a:gs>
                <a:gs pos="100000">
                  <a:srgbClr val="2F6EA7"/>
                </a:gs>
              </a:gsLst>
              <a:lin ang="0" scaled="1"/>
            </a:gradFill>
            <a:ln w="12700">
              <a:solidFill>
                <a:srgbClr val="2F6EA7"/>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8213" name="AutoShape 499"/>
            <p:cNvSpPr>
              <a:spLocks noChangeArrowheads="1"/>
            </p:cNvSpPr>
            <p:nvPr/>
          </p:nvSpPr>
          <p:spPr bwMode="auto">
            <a:xfrm rot="5400000">
              <a:off x="563596" y="5966643"/>
              <a:ext cx="815905" cy="968375"/>
            </a:xfrm>
            <a:prstGeom prst="chevron">
              <a:avLst>
                <a:gd name="adj" fmla="val 25000"/>
              </a:avLst>
            </a:prstGeom>
            <a:solidFill>
              <a:srgbClr val="4D4D4D"/>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8100" cmpd="dbl">
                  <a:solidFill>
                    <a:srgbClr val="FF6600"/>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8214" name="AutoShape 500"/>
            <p:cNvSpPr>
              <a:spLocks noChangeArrowheads="1"/>
            </p:cNvSpPr>
            <p:nvPr/>
          </p:nvSpPr>
          <p:spPr bwMode="auto">
            <a:xfrm rot="5400000">
              <a:off x="614396" y="5924360"/>
              <a:ext cx="815905" cy="968375"/>
            </a:xfrm>
            <a:prstGeom prst="chevron">
              <a:avLst>
                <a:gd name="adj" fmla="val 25000"/>
              </a:avLst>
            </a:prstGeom>
            <a:gradFill rotWithShape="1">
              <a:gsLst>
                <a:gs pos="0">
                  <a:srgbClr val="FFB27E"/>
                </a:gs>
                <a:gs pos="100000">
                  <a:srgbClr val="FF6600"/>
                </a:gs>
              </a:gsLst>
              <a:lin ang="0" scaled="1"/>
            </a:gradFill>
            <a:ln w="12700">
              <a:solidFill>
                <a:srgbClr val="FF6600"/>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8215" name="AutoShape 501"/>
            <p:cNvSpPr>
              <a:spLocks noChangeArrowheads="1"/>
            </p:cNvSpPr>
            <p:nvPr/>
          </p:nvSpPr>
          <p:spPr bwMode="auto">
            <a:xfrm rot="5400000">
              <a:off x="563596" y="1461154"/>
              <a:ext cx="815905" cy="968375"/>
            </a:xfrm>
            <a:prstGeom prst="chevron">
              <a:avLst>
                <a:gd name="adj" fmla="val 25000"/>
              </a:avLst>
            </a:prstGeom>
            <a:solidFill>
              <a:srgbClr val="4D4D4D"/>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8216" name="AutoShape 502"/>
            <p:cNvSpPr>
              <a:spLocks noChangeArrowheads="1"/>
            </p:cNvSpPr>
            <p:nvPr/>
          </p:nvSpPr>
          <p:spPr bwMode="auto">
            <a:xfrm rot="5400000">
              <a:off x="614396" y="1418871"/>
              <a:ext cx="815905" cy="968375"/>
            </a:xfrm>
            <a:prstGeom prst="chevron">
              <a:avLst>
                <a:gd name="adj" fmla="val 25000"/>
              </a:avLst>
            </a:prstGeom>
            <a:gradFill rotWithShape="1">
              <a:gsLst>
                <a:gs pos="0">
                  <a:srgbClr val="97B6D3"/>
                </a:gs>
                <a:gs pos="100000">
                  <a:srgbClr val="2F6EA7"/>
                </a:gs>
              </a:gsLst>
              <a:lin ang="0" scaled="1"/>
            </a:gradFill>
            <a:ln w="12700">
              <a:solidFill>
                <a:srgbClr val="2F6EA7"/>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8217" name="AutoShape 503"/>
            <p:cNvSpPr>
              <a:spLocks noChangeArrowheads="1"/>
            </p:cNvSpPr>
            <p:nvPr/>
          </p:nvSpPr>
          <p:spPr bwMode="auto">
            <a:xfrm rot="5400000">
              <a:off x="563596" y="2212852"/>
              <a:ext cx="815905" cy="968375"/>
            </a:xfrm>
            <a:prstGeom prst="chevron">
              <a:avLst>
                <a:gd name="adj" fmla="val 25000"/>
              </a:avLst>
            </a:prstGeom>
            <a:solidFill>
              <a:srgbClr val="4D4D4D"/>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8218" name="AutoShape 504"/>
            <p:cNvSpPr>
              <a:spLocks noChangeArrowheads="1"/>
            </p:cNvSpPr>
            <p:nvPr/>
          </p:nvSpPr>
          <p:spPr bwMode="auto">
            <a:xfrm rot="5400000">
              <a:off x="614396" y="2170569"/>
              <a:ext cx="815905" cy="968375"/>
            </a:xfrm>
            <a:prstGeom prst="chevron">
              <a:avLst>
                <a:gd name="adj" fmla="val 25000"/>
              </a:avLst>
            </a:prstGeom>
            <a:gradFill rotWithShape="1">
              <a:gsLst>
                <a:gs pos="0">
                  <a:srgbClr val="81A7CA"/>
                </a:gs>
                <a:gs pos="100000">
                  <a:srgbClr val="2F6EA7"/>
                </a:gs>
              </a:gsLst>
              <a:lin ang="0" scaled="1"/>
            </a:gradFill>
            <a:ln w="12700">
              <a:solidFill>
                <a:srgbClr val="2F6EA7"/>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8219" name="AutoShape 505"/>
            <p:cNvSpPr>
              <a:spLocks noChangeArrowheads="1"/>
            </p:cNvSpPr>
            <p:nvPr/>
          </p:nvSpPr>
          <p:spPr bwMode="auto">
            <a:xfrm rot="5400000">
              <a:off x="563596" y="3714681"/>
              <a:ext cx="815905" cy="968375"/>
            </a:xfrm>
            <a:prstGeom prst="chevron">
              <a:avLst>
                <a:gd name="adj" fmla="val 25000"/>
              </a:avLst>
            </a:prstGeom>
            <a:solidFill>
              <a:srgbClr val="4D4D4D"/>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8220" name="AutoShape 506"/>
            <p:cNvSpPr>
              <a:spLocks noChangeArrowheads="1"/>
            </p:cNvSpPr>
            <p:nvPr/>
          </p:nvSpPr>
          <p:spPr bwMode="auto">
            <a:xfrm rot="5400000">
              <a:off x="614396" y="3672398"/>
              <a:ext cx="815905" cy="968375"/>
            </a:xfrm>
            <a:prstGeom prst="chevron">
              <a:avLst>
                <a:gd name="adj" fmla="val 25000"/>
              </a:avLst>
            </a:prstGeom>
            <a:gradFill rotWithShape="1">
              <a:gsLst>
                <a:gs pos="0">
                  <a:srgbClr val="B2D1B2"/>
                </a:gs>
                <a:gs pos="100000">
                  <a:srgbClr val="006600"/>
                </a:gs>
              </a:gsLst>
              <a:lin ang="0" scaled="1"/>
            </a:gradFill>
            <a:ln w="12700">
              <a:solidFill>
                <a:srgbClr val="006600"/>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8221" name="AutoShape 507"/>
            <p:cNvSpPr>
              <a:spLocks noChangeArrowheads="1"/>
            </p:cNvSpPr>
            <p:nvPr/>
          </p:nvSpPr>
          <p:spPr bwMode="auto">
            <a:xfrm rot="5400000">
              <a:off x="563596" y="4464813"/>
              <a:ext cx="815905" cy="968375"/>
            </a:xfrm>
            <a:prstGeom prst="chevron">
              <a:avLst>
                <a:gd name="adj" fmla="val 25000"/>
              </a:avLst>
            </a:prstGeom>
            <a:solidFill>
              <a:srgbClr val="4D4D4D"/>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8222" name="AutoShape 508"/>
            <p:cNvSpPr>
              <a:spLocks noChangeArrowheads="1"/>
            </p:cNvSpPr>
            <p:nvPr/>
          </p:nvSpPr>
          <p:spPr bwMode="auto">
            <a:xfrm rot="5400000">
              <a:off x="614396" y="4422530"/>
              <a:ext cx="815905" cy="968375"/>
            </a:xfrm>
            <a:prstGeom prst="chevron">
              <a:avLst>
                <a:gd name="adj" fmla="val 25000"/>
              </a:avLst>
            </a:prstGeom>
            <a:gradFill rotWithShape="1">
              <a:gsLst>
                <a:gs pos="0">
                  <a:srgbClr val="B2D1B2"/>
                </a:gs>
                <a:gs pos="100000">
                  <a:srgbClr val="006600"/>
                </a:gs>
              </a:gsLst>
              <a:lin ang="0" scaled="1"/>
            </a:gradFill>
            <a:ln w="12700">
              <a:solidFill>
                <a:srgbClr val="006600"/>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8223" name="AutoShape 509"/>
            <p:cNvSpPr>
              <a:spLocks noChangeArrowheads="1"/>
            </p:cNvSpPr>
            <p:nvPr/>
          </p:nvSpPr>
          <p:spPr bwMode="auto">
            <a:xfrm rot="5400000">
              <a:off x="563596" y="5216511"/>
              <a:ext cx="815905" cy="968375"/>
            </a:xfrm>
            <a:prstGeom prst="chevron">
              <a:avLst>
                <a:gd name="adj" fmla="val 25000"/>
              </a:avLst>
            </a:prstGeom>
            <a:solidFill>
              <a:srgbClr val="4D4D4D"/>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8224" name="AutoShape 510"/>
            <p:cNvSpPr>
              <a:spLocks noChangeArrowheads="1"/>
            </p:cNvSpPr>
            <p:nvPr/>
          </p:nvSpPr>
          <p:spPr bwMode="auto">
            <a:xfrm rot="5400000">
              <a:off x="614396" y="5174228"/>
              <a:ext cx="815905" cy="968375"/>
            </a:xfrm>
            <a:prstGeom prst="chevron">
              <a:avLst>
                <a:gd name="adj" fmla="val 25000"/>
              </a:avLst>
            </a:prstGeom>
            <a:gradFill rotWithShape="1">
              <a:gsLst>
                <a:gs pos="0">
                  <a:srgbClr val="B2D1B2"/>
                </a:gs>
                <a:gs pos="100000">
                  <a:srgbClr val="006600"/>
                </a:gs>
              </a:gsLst>
              <a:lin ang="0" scaled="1"/>
            </a:gradFill>
            <a:ln w="12700">
              <a:solidFill>
                <a:srgbClr val="006600"/>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8225" name="Text Box 511"/>
            <p:cNvSpPr txBox="1">
              <a:spLocks noChangeArrowheads="1"/>
            </p:cNvSpPr>
            <p:nvPr/>
          </p:nvSpPr>
          <p:spPr bwMode="auto">
            <a:xfrm>
              <a:off x="778667" y="279078"/>
              <a:ext cx="487363" cy="27718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1200" b="0">
                  <a:latin typeface="Impact" pitchFamily="34" charset="0"/>
                </a:rPr>
                <a:t>PLAN</a:t>
              </a:r>
            </a:p>
          </p:txBody>
        </p:sp>
        <p:sp>
          <p:nvSpPr>
            <p:cNvPr id="8226" name="Text Box 512"/>
            <p:cNvSpPr txBox="1">
              <a:spLocks noChangeArrowheads="1"/>
            </p:cNvSpPr>
            <p:nvPr/>
          </p:nvSpPr>
          <p:spPr bwMode="auto">
            <a:xfrm>
              <a:off x="670717" y="1016682"/>
              <a:ext cx="700088" cy="27718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1200" b="0">
                  <a:latin typeface="Impact" pitchFamily="34" charset="0"/>
                </a:rPr>
                <a:t>RECRUIT</a:t>
              </a:r>
            </a:p>
          </p:txBody>
        </p:sp>
        <p:sp>
          <p:nvSpPr>
            <p:cNvPr id="8227" name="Text Box 513"/>
            <p:cNvSpPr txBox="1">
              <a:spLocks noChangeArrowheads="1"/>
            </p:cNvSpPr>
            <p:nvPr/>
          </p:nvSpPr>
          <p:spPr bwMode="auto">
            <a:xfrm>
              <a:off x="696117" y="1766813"/>
              <a:ext cx="647700" cy="27718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1200" b="0">
                  <a:latin typeface="Impact" pitchFamily="34" charset="0"/>
                </a:rPr>
                <a:t>ASSESS</a:t>
              </a:r>
            </a:p>
          </p:txBody>
        </p:sp>
        <p:sp>
          <p:nvSpPr>
            <p:cNvPr id="8228" name="Text Box 514"/>
            <p:cNvSpPr txBox="1">
              <a:spLocks noChangeArrowheads="1"/>
            </p:cNvSpPr>
            <p:nvPr/>
          </p:nvSpPr>
          <p:spPr bwMode="auto">
            <a:xfrm>
              <a:off x="599280" y="2518511"/>
              <a:ext cx="844550" cy="27718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1200" b="0">
                  <a:latin typeface="Impact" pitchFamily="34" charset="0"/>
                </a:rPr>
                <a:t>INTERVIEW</a:t>
              </a:r>
            </a:p>
          </p:txBody>
        </p:sp>
        <p:sp>
          <p:nvSpPr>
            <p:cNvPr id="8229" name="Text Box 515"/>
            <p:cNvSpPr txBox="1">
              <a:spLocks noChangeArrowheads="1"/>
            </p:cNvSpPr>
            <p:nvPr/>
          </p:nvSpPr>
          <p:spPr bwMode="auto">
            <a:xfrm>
              <a:off x="510380" y="3268643"/>
              <a:ext cx="1023938" cy="27718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1200" b="0">
                  <a:latin typeface="Impact" pitchFamily="34" charset="0"/>
                </a:rPr>
                <a:t>ON-BOARDING</a:t>
              </a:r>
            </a:p>
          </p:txBody>
        </p:sp>
        <p:sp>
          <p:nvSpPr>
            <p:cNvPr id="8230" name="Text Box 516"/>
            <p:cNvSpPr txBox="1">
              <a:spLocks noChangeArrowheads="1"/>
            </p:cNvSpPr>
            <p:nvPr/>
          </p:nvSpPr>
          <p:spPr bwMode="auto">
            <a:xfrm>
              <a:off x="613567" y="4018775"/>
              <a:ext cx="814388" cy="27718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1200" b="0">
                  <a:latin typeface="Impact" pitchFamily="34" charset="0"/>
                </a:rPr>
                <a:t>COACHING</a:t>
              </a:r>
            </a:p>
          </p:txBody>
        </p:sp>
        <p:sp>
          <p:nvSpPr>
            <p:cNvPr id="8231" name="Text Box 517"/>
            <p:cNvSpPr txBox="1">
              <a:spLocks noChangeArrowheads="1"/>
            </p:cNvSpPr>
            <p:nvPr/>
          </p:nvSpPr>
          <p:spPr bwMode="auto">
            <a:xfrm>
              <a:off x="492917" y="4770473"/>
              <a:ext cx="1058863" cy="27718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1200" b="0">
                  <a:latin typeface="Impact" pitchFamily="34" charset="0"/>
                </a:rPr>
                <a:t>PERFORMANCE</a:t>
              </a:r>
            </a:p>
          </p:txBody>
        </p:sp>
        <p:sp>
          <p:nvSpPr>
            <p:cNvPr id="8232" name="Text Box 518"/>
            <p:cNvSpPr txBox="1">
              <a:spLocks noChangeArrowheads="1"/>
            </p:cNvSpPr>
            <p:nvPr/>
          </p:nvSpPr>
          <p:spPr bwMode="auto">
            <a:xfrm>
              <a:off x="604042" y="5522170"/>
              <a:ext cx="830263" cy="27718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1200" b="0">
                  <a:latin typeface="Impact" pitchFamily="34" charset="0"/>
                </a:rPr>
                <a:t>RETENTION</a:t>
              </a:r>
            </a:p>
          </p:txBody>
        </p:sp>
        <p:sp>
          <p:nvSpPr>
            <p:cNvPr id="8233" name="Text Box 519"/>
            <p:cNvSpPr txBox="1">
              <a:spLocks noChangeArrowheads="1"/>
            </p:cNvSpPr>
            <p:nvPr/>
          </p:nvSpPr>
          <p:spPr bwMode="auto">
            <a:xfrm>
              <a:off x="543717" y="6272302"/>
              <a:ext cx="955675" cy="27718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1200" b="0">
                  <a:latin typeface="Impact" pitchFamily="34" charset="0"/>
                </a:rPr>
                <a:t>SUCCESSION</a:t>
              </a:r>
            </a:p>
          </p:txBody>
        </p:sp>
      </p:grpSp>
      <p:sp>
        <p:nvSpPr>
          <p:cNvPr id="5" name="Rectangle 4"/>
          <p:cNvSpPr>
            <a:spLocks noChangeArrowheads="1"/>
          </p:cNvSpPr>
          <p:nvPr/>
        </p:nvSpPr>
        <p:spPr bwMode="auto">
          <a:xfrm>
            <a:off x="1895475" y="9525"/>
            <a:ext cx="4572000" cy="7381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r>
              <a:rPr lang="en-US" sz="1400" i="1" dirty="0">
                <a:solidFill>
                  <a:srgbClr val="FFFFCC"/>
                </a:solidFill>
                <a:latin typeface="Arial" charset="0"/>
                <a:cs typeface="Arial" charset="0"/>
              </a:rPr>
              <a:t>Y</a:t>
            </a:r>
            <a:r>
              <a:rPr lang="en-US" sz="1400" i="1" dirty="0" smtClean="0">
                <a:solidFill>
                  <a:srgbClr val="FFFFCC"/>
                </a:solidFill>
                <a:latin typeface="Arial" charset="0"/>
                <a:cs typeface="Arial" charset="0"/>
              </a:rPr>
              <a:t>our </a:t>
            </a:r>
            <a:r>
              <a:rPr lang="en-US" sz="1400" i="1" dirty="0">
                <a:solidFill>
                  <a:srgbClr val="FFFFCC"/>
                </a:solidFill>
                <a:latin typeface="Arial" charset="0"/>
                <a:cs typeface="Arial" charset="0"/>
              </a:rPr>
              <a:t>business and plans</a:t>
            </a:r>
          </a:p>
          <a:p>
            <a:r>
              <a:rPr lang="en-US" sz="1400" i="1" dirty="0">
                <a:solidFill>
                  <a:srgbClr val="FFFFCC"/>
                </a:solidFill>
                <a:latin typeface="Arial" charset="0"/>
                <a:cs typeface="Arial" charset="0"/>
              </a:rPr>
              <a:t>Culture/Management Assessment</a:t>
            </a:r>
            <a:endParaRPr lang="en-US" sz="1400" dirty="0">
              <a:solidFill>
                <a:srgbClr val="FFFFCC"/>
              </a:solidFill>
              <a:latin typeface="Arial" charset="0"/>
              <a:cs typeface="Arial" charset="0"/>
            </a:endParaRPr>
          </a:p>
          <a:p>
            <a:r>
              <a:rPr lang="en-US" sz="1400" i="1" dirty="0">
                <a:solidFill>
                  <a:srgbClr val="FFFFCC"/>
                </a:solidFill>
                <a:latin typeface="Arial" charset="0"/>
                <a:cs typeface="Arial" charset="0"/>
              </a:rPr>
              <a:t>AMR Benchmark and Job Description</a:t>
            </a:r>
          </a:p>
        </p:txBody>
      </p:sp>
      <p:sp>
        <p:nvSpPr>
          <p:cNvPr id="101" name="Rectangle 100"/>
          <p:cNvSpPr>
            <a:spLocks noChangeArrowheads="1"/>
          </p:cNvSpPr>
          <p:nvPr/>
        </p:nvSpPr>
        <p:spPr bwMode="auto">
          <a:xfrm>
            <a:off x="2036763" y="801688"/>
            <a:ext cx="4572000" cy="5222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r>
              <a:rPr lang="en-US" sz="1400" i="1" dirty="0">
                <a:solidFill>
                  <a:srgbClr val="33CCCC"/>
                </a:solidFill>
                <a:latin typeface="Arial" charset="0"/>
                <a:cs typeface="Arial" charset="0"/>
              </a:rPr>
              <a:t>Identify the ideal candidate</a:t>
            </a:r>
          </a:p>
          <a:p>
            <a:r>
              <a:rPr lang="en-US" sz="1400" i="1" dirty="0">
                <a:solidFill>
                  <a:srgbClr val="33CCCC"/>
                </a:solidFill>
                <a:latin typeface="Arial" charset="0"/>
                <a:cs typeface="Arial" charset="0"/>
              </a:rPr>
              <a:t>Write a behaviorally based ad; seed TMP</a:t>
            </a:r>
            <a:endParaRPr lang="en-US" sz="1400" dirty="0">
              <a:solidFill>
                <a:srgbClr val="33CCCC"/>
              </a:solidFill>
              <a:latin typeface="Arial" charset="0"/>
              <a:cs typeface="Arial" charset="0"/>
            </a:endParaRPr>
          </a:p>
        </p:txBody>
      </p:sp>
      <p:sp>
        <p:nvSpPr>
          <p:cNvPr id="102" name="AutoShape 553"/>
          <p:cNvSpPr>
            <a:spLocks/>
          </p:cNvSpPr>
          <p:nvPr/>
        </p:nvSpPr>
        <p:spPr bwMode="auto">
          <a:xfrm rot="10800000">
            <a:off x="1731963" y="758825"/>
            <a:ext cx="141287" cy="654050"/>
          </a:xfrm>
          <a:prstGeom prst="leftBrace">
            <a:avLst>
              <a:gd name="adj1" fmla="val 98735"/>
              <a:gd name="adj2" fmla="val 50569"/>
            </a:avLst>
          </a:prstGeom>
          <a:noFill/>
          <a:ln w="19050">
            <a:solidFill>
              <a:schemeClr val="tx1"/>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endParaRPr lang="en-US" b="0"/>
          </a:p>
        </p:txBody>
      </p:sp>
      <p:sp>
        <p:nvSpPr>
          <p:cNvPr id="42" name="Text Box 9"/>
          <p:cNvSpPr txBox="1">
            <a:spLocks noChangeArrowheads="1"/>
          </p:cNvSpPr>
          <p:nvPr/>
        </p:nvSpPr>
        <p:spPr bwMode="auto">
          <a:xfrm>
            <a:off x="4876800" y="6362700"/>
            <a:ext cx="3187989" cy="30777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en-US" sz="1400" b="0" dirty="0">
                <a:latin typeface="Arial" charset="0"/>
              </a:rPr>
              <a:t>© Strategic Talent Management, </a:t>
            </a:r>
            <a:r>
              <a:rPr lang="en-US" sz="1400" b="0" dirty="0" smtClean="0">
                <a:latin typeface="Arial" charset="0"/>
              </a:rPr>
              <a:t>2013</a:t>
            </a:r>
            <a:endParaRPr lang="en-US" sz="1400" b="0" dirty="0">
              <a:latin typeface="Arial" charset="0"/>
            </a:endParaRPr>
          </a:p>
        </p:txBody>
      </p:sp>
      <p:pic>
        <p:nvPicPr>
          <p:cNvPr id="35844" name="Picture 4" descr="C:\Documents and Settings\Art Boulay\Local Settings\Temporary Internet Files\Content.IE5\4U6HL8ZD\MP900400367[1].jpg"/>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036763" y="1681319"/>
            <a:ext cx="2879725" cy="431849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8889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1000"/>
                                  </p:stCondLst>
                                  <p:childTnLst>
                                    <p:set>
                                      <p:cBhvr>
                                        <p:cTn id="6" dur="1" fill="hold">
                                          <p:stCondLst>
                                            <p:cond delay="0"/>
                                          </p:stCondLst>
                                        </p:cTn>
                                        <p:tgtEl>
                                          <p:spTgt spid="35844"/>
                                        </p:tgtEl>
                                        <p:attrNameLst>
                                          <p:attrName>style.visibility</p:attrName>
                                        </p:attrNameLst>
                                      </p:cBhvr>
                                      <p:to>
                                        <p:strVal val="visible"/>
                                      </p:to>
                                    </p:set>
                                    <p:animEffect transition="in" filter="wheel(1)">
                                      <p:cBhvr>
                                        <p:cTn id="7" dur="2000"/>
                                        <p:tgtEl>
                                          <p:spTgt spid="35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Slide Number Placeholder 1"/>
          <p:cNvSpPr txBox="1">
            <a:spLocks noGrp="1"/>
          </p:cNvSpPr>
          <p:nvPr/>
        </p:nvSpPr>
        <p:spPr bwMode="auto">
          <a:xfrm>
            <a:off x="8763000" y="6353175"/>
            <a:ext cx="381000" cy="3238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r" eaLnBrk="1" hangingPunct="1"/>
            <a:fld id="{4D666D56-12DC-4C6C-8354-17BC52E8293D}" type="slidenum">
              <a:rPr lang="en-US" sz="1400" b="0">
                <a:latin typeface="Arial" charset="0"/>
              </a:rPr>
              <a:pPr algn="r" eaLnBrk="1" hangingPunct="1"/>
              <a:t>8</a:t>
            </a:fld>
            <a:endParaRPr lang="en-US" sz="1400" b="0">
              <a:latin typeface="Arial" charset="0"/>
            </a:endParaRPr>
          </a:p>
        </p:txBody>
      </p:sp>
      <p:pic>
        <p:nvPicPr>
          <p:cNvPr id="8195" name="Picture 8" descr="STM swish"/>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23263" y="6324600"/>
            <a:ext cx="363537" cy="381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66" name="AutoShape 553"/>
          <p:cNvSpPr>
            <a:spLocks/>
          </p:cNvSpPr>
          <p:nvPr/>
        </p:nvSpPr>
        <p:spPr bwMode="auto">
          <a:xfrm rot="10800000">
            <a:off x="1592263" y="44450"/>
            <a:ext cx="139700" cy="654050"/>
          </a:xfrm>
          <a:prstGeom prst="leftBrace">
            <a:avLst>
              <a:gd name="adj1" fmla="val 99857"/>
              <a:gd name="adj2" fmla="val 50569"/>
            </a:avLst>
          </a:prstGeom>
          <a:noFill/>
          <a:ln w="19050">
            <a:solidFill>
              <a:schemeClr val="tx1"/>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endParaRPr lang="en-US" b="0"/>
          </a:p>
        </p:txBody>
      </p:sp>
      <p:grpSp>
        <p:nvGrpSpPr>
          <p:cNvPr id="8198" name="Group 3"/>
          <p:cNvGrpSpPr>
            <a:grpSpLocks/>
          </p:cNvGrpSpPr>
          <p:nvPr/>
        </p:nvGrpSpPr>
        <p:grpSpPr bwMode="auto">
          <a:xfrm>
            <a:off x="381000" y="22225"/>
            <a:ext cx="1063625" cy="6835775"/>
            <a:chOff x="487361" y="23030"/>
            <a:chExt cx="1064419" cy="6835753"/>
          </a:xfrm>
        </p:grpSpPr>
        <p:sp>
          <p:nvSpPr>
            <p:cNvPr id="8207" name="AutoShape 493"/>
            <p:cNvSpPr>
              <a:spLocks noChangeArrowheads="1"/>
            </p:cNvSpPr>
            <p:nvPr/>
          </p:nvSpPr>
          <p:spPr bwMode="auto">
            <a:xfrm rot="5400000">
              <a:off x="560346" y="-26442"/>
              <a:ext cx="804943" cy="947738"/>
            </a:xfrm>
            <a:prstGeom prst="homePlate">
              <a:avLst>
                <a:gd name="adj" fmla="val 25000"/>
              </a:avLst>
            </a:prstGeom>
            <a:solidFill>
              <a:srgbClr val="4D4D4D"/>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8208" name="AutoShape 494"/>
            <p:cNvSpPr>
              <a:spLocks noChangeArrowheads="1"/>
            </p:cNvSpPr>
            <p:nvPr/>
          </p:nvSpPr>
          <p:spPr bwMode="auto">
            <a:xfrm rot="5400000">
              <a:off x="622108" y="-59329"/>
              <a:ext cx="783019" cy="947738"/>
            </a:xfrm>
            <a:prstGeom prst="homePlate">
              <a:avLst>
                <a:gd name="adj" fmla="val 25000"/>
              </a:avLst>
            </a:prstGeom>
            <a:gradFill rotWithShape="1">
              <a:gsLst>
                <a:gs pos="0">
                  <a:srgbClr val="97B6D3"/>
                </a:gs>
                <a:gs pos="100000">
                  <a:srgbClr val="2F6EA7"/>
                </a:gs>
              </a:gsLst>
              <a:lin ang="0" scaled="1"/>
            </a:gradFill>
            <a:ln w="12700">
              <a:solidFill>
                <a:srgbClr val="2F6EA7"/>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rot="10800000" vert="eaVert" wrap="none" anchor="ctr"/>
            <a:lstStyle/>
            <a:p>
              <a:pPr algn="ctr"/>
              <a:endParaRPr lang="en-US" b="0"/>
            </a:p>
          </p:txBody>
        </p:sp>
        <p:sp>
          <p:nvSpPr>
            <p:cNvPr id="8209" name="AutoShape 495"/>
            <p:cNvSpPr>
              <a:spLocks noChangeArrowheads="1"/>
            </p:cNvSpPr>
            <p:nvPr/>
          </p:nvSpPr>
          <p:spPr bwMode="auto">
            <a:xfrm rot="5400000">
              <a:off x="563596" y="2962983"/>
              <a:ext cx="815905" cy="968375"/>
            </a:xfrm>
            <a:prstGeom prst="chevron">
              <a:avLst>
                <a:gd name="adj" fmla="val 25000"/>
              </a:avLst>
            </a:prstGeom>
            <a:solidFill>
              <a:srgbClr val="4D4D4D"/>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8100" cmpd="dbl">
                  <a:solidFill>
                    <a:srgbClr val="BDFF9D"/>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8210" name="AutoShape 496"/>
            <p:cNvSpPr>
              <a:spLocks noChangeArrowheads="1"/>
            </p:cNvSpPr>
            <p:nvPr/>
          </p:nvSpPr>
          <p:spPr bwMode="auto">
            <a:xfrm rot="5400000">
              <a:off x="614396" y="2920700"/>
              <a:ext cx="815905" cy="968375"/>
            </a:xfrm>
            <a:prstGeom prst="chevron">
              <a:avLst>
                <a:gd name="adj" fmla="val 25000"/>
              </a:avLst>
            </a:prstGeom>
            <a:gradFill rotWithShape="1">
              <a:gsLst>
                <a:gs pos="0">
                  <a:srgbClr val="B2D1B2"/>
                </a:gs>
                <a:gs pos="100000">
                  <a:srgbClr val="006600"/>
                </a:gs>
              </a:gsLst>
              <a:lin ang="0" scaled="1"/>
            </a:gradFill>
            <a:ln w="12700">
              <a:solidFill>
                <a:srgbClr val="006600"/>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8211" name="AutoShape 497"/>
            <p:cNvSpPr>
              <a:spLocks noChangeArrowheads="1"/>
            </p:cNvSpPr>
            <p:nvPr/>
          </p:nvSpPr>
          <p:spPr bwMode="auto">
            <a:xfrm rot="5400000">
              <a:off x="563596" y="711022"/>
              <a:ext cx="815905" cy="968375"/>
            </a:xfrm>
            <a:prstGeom prst="chevron">
              <a:avLst>
                <a:gd name="adj" fmla="val 25000"/>
              </a:avLst>
            </a:prstGeom>
            <a:solidFill>
              <a:srgbClr val="4D4D4D"/>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8212" name="AutoShape 498"/>
            <p:cNvSpPr>
              <a:spLocks noChangeArrowheads="1"/>
            </p:cNvSpPr>
            <p:nvPr/>
          </p:nvSpPr>
          <p:spPr bwMode="auto">
            <a:xfrm rot="5400000">
              <a:off x="614396" y="668739"/>
              <a:ext cx="815905" cy="968375"/>
            </a:xfrm>
            <a:prstGeom prst="chevron">
              <a:avLst>
                <a:gd name="adj" fmla="val 25000"/>
              </a:avLst>
            </a:prstGeom>
            <a:gradFill rotWithShape="1">
              <a:gsLst>
                <a:gs pos="0">
                  <a:srgbClr val="97B6D3"/>
                </a:gs>
                <a:gs pos="100000">
                  <a:srgbClr val="2F6EA7"/>
                </a:gs>
              </a:gsLst>
              <a:lin ang="0" scaled="1"/>
            </a:gradFill>
            <a:ln w="12700">
              <a:solidFill>
                <a:srgbClr val="2F6EA7"/>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8213" name="AutoShape 499"/>
            <p:cNvSpPr>
              <a:spLocks noChangeArrowheads="1"/>
            </p:cNvSpPr>
            <p:nvPr/>
          </p:nvSpPr>
          <p:spPr bwMode="auto">
            <a:xfrm rot="5400000">
              <a:off x="563596" y="5966643"/>
              <a:ext cx="815905" cy="968375"/>
            </a:xfrm>
            <a:prstGeom prst="chevron">
              <a:avLst>
                <a:gd name="adj" fmla="val 25000"/>
              </a:avLst>
            </a:prstGeom>
            <a:solidFill>
              <a:srgbClr val="4D4D4D"/>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8100" cmpd="dbl">
                  <a:solidFill>
                    <a:srgbClr val="FF6600"/>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8214" name="AutoShape 500"/>
            <p:cNvSpPr>
              <a:spLocks noChangeArrowheads="1"/>
            </p:cNvSpPr>
            <p:nvPr/>
          </p:nvSpPr>
          <p:spPr bwMode="auto">
            <a:xfrm rot="5400000">
              <a:off x="614396" y="5924360"/>
              <a:ext cx="815905" cy="968375"/>
            </a:xfrm>
            <a:prstGeom prst="chevron">
              <a:avLst>
                <a:gd name="adj" fmla="val 25000"/>
              </a:avLst>
            </a:prstGeom>
            <a:gradFill rotWithShape="1">
              <a:gsLst>
                <a:gs pos="0">
                  <a:srgbClr val="FFB27E"/>
                </a:gs>
                <a:gs pos="100000">
                  <a:srgbClr val="FF6600"/>
                </a:gs>
              </a:gsLst>
              <a:lin ang="0" scaled="1"/>
            </a:gradFill>
            <a:ln w="12700">
              <a:solidFill>
                <a:srgbClr val="FF6600"/>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8215" name="AutoShape 501"/>
            <p:cNvSpPr>
              <a:spLocks noChangeArrowheads="1"/>
            </p:cNvSpPr>
            <p:nvPr/>
          </p:nvSpPr>
          <p:spPr bwMode="auto">
            <a:xfrm rot="5400000">
              <a:off x="563596" y="1461154"/>
              <a:ext cx="815905" cy="968375"/>
            </a:xfrm>
            <a:prstGeom prst="chevron">
              <a:avLst>
                <a:gd name="adj" fmla="val 25000"/>
              </a:avLst>
            </a:prstGeom>
            <a:solidFill>
              <a:srgbClr val="4D4D4D"/>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8216" name="AutoShape 502"/>
            <p:cNvSpPr>
              <a:spLocks noChangeArrowheads="1"/>
            </p:cNvSpPr>
            <p:nvPr/>
          </p:nvSpPr>
          <p:spPr bwMode="auto">
            <a:xfrm rot="5400000">
              <a:off x="614396" y="1418871"/>
              <a:ext cx="815905" cy="968375"/>
            </a:xfrm>
            <a:prstGeom prst="chevron">
              <a:avLst>
                <a:gd name="adj" fmla="val 25000"/>
              </a:avLst>
            </a:prstGeom>
            <a:gradFill rotWithShape="1">
              <a:gsLst>
                <a:gs pos="0">
                  <a:srgbClr val="97B6D3"/>
                </a:gs>
                <a:gs pos="100000">
                  <a:srgbClr val="2F6EA7"/>
                </a:gs>
              </a:gsLst>
              <a:lin ang="0" scaled="1"/>
            </a:gradFill>
            <a:ln w="12700">
              <a:solidFill>
                <a:srgbClr val="2F6EA7"/>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8217" name="AutoShape 503"/>
            <p:cNvSpPr>
              <a:spLocks noChangeArrowheads="1"/>
            </p:cNvSpPr>
            <p:nvPr/>
          </p:nvSpPr>
          <p:spPr bwMode="auto">
            <a:xfrm rot="5400000">
              <a:off x="563596" y="2212852"/>
              <a:ext cx="815905" cy="968375"/>
            </a:xfrm>
            <a:prstGeom prst="chevron">
              <a:avLst>
                <a:gd name="adj" fmla="val 25000"/>
              </a:avLst>
            </a:prstGeom>
            <a:solidFill>
              <a:srgbClr val="4D4D4D"/>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8218" name="AutoShape 504"/>
            <p:cNvSpPr>
              <a:spLocks noChangeArrowheads="1"/>
            </p:cNvSpPr>
            <p:nvPr/>
          </p:nvSpPr>
          <p:spPr bwMode="auto">
            <a:xfrm rot="5400000">
              <a:off x="614396" y="2170569"/>
              <a:ext cx="815905" cy="968375"/>
            </a:xfrm>
            <a:prstGeom prst="chevron">
              <a:avLst>
                <a:gd name="adj" fmla="val 25000"/>
              </a:avLst>
            </a:prstGeom>
            <a:gradFill rotWithShape="1">
              <a:gsLst>
                <a:gs pos="0">
                  <a:srgbClr val="81A7CA"/>
                </a:gs>
                <a:gs pos="100000">
                  <a:srgbClr val="2F6EA7"/>
                </a:gs>
              </a:gsLst>
              <a:lin ang="0" scaled="1"/>
            </a:gradFill>
            <a:ln w="12700">
              <a:solidFill>
                <a:srgbClr val="2F6EA7"/>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8219" name="AutoShape 505"/>
            <p:cNvSpPr>
              <a:spLocks noChangeArrowheads="1"/>
            </p:cNvSpPr>
            <p:nvPr/>
          </p:nvSpPr>
          <p:spPr bwMode="auto">
            <a:xfrm rot="5400000">
              <a:off x="563596" y="3714681"/>
              <a:ext cx="815905" cy="968375"/>
            </a:xfrm>
            <a:prstGeom prst="chevron">
              <a:avLst>
                <a:gd name="adj" fmla="val 25000"/>
              </a:avLst>
            </a:prstGeom>
            <a:solidFill>
              <a:srgbClr val="4D4D4D"/>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8220" name="AutoShape 506"/>
            <p:cNvSpPr>
              <a:spLocks noChangeArrowheads="1"/>
            </p:cNvSpPr>
            <p:nvPr/>
          </p:nvSpPr>
          <p:spPr bwMode="auto">
            <a:xfrm rot="5400000">
              <a:off x="614396" y="3672398"/>
              <a:ext cx="815905" cy="968375"/>
            </a:xfrm>
            <a:prstGeom prst="chevron">
              <a:avLst>
                <a:gd name="adj" fmla="val 25000"/>
              </a:avLst>
            </a:prstGeom>
            <a:gradFill rotWithShape="1">
              <a:gsLst>
                <a:gs pos="0">
                  <a:srgbClr val="B2D1B2"/>
                </a:gs>
                <a:gs pos="100000">
                  <a:srgbClr val="006600"/>
                </a:gs>
              </a:gsLst>
              <a:lin ang="0" scaled="1"/>
            </a:gradFill>
            <a:ln w="12700">
              <a:solidFill>
                <a:srgbClr val="006600"/>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8221" name="AutoShape 507"/>
            <p:cNvSpPr>
              <a:spLocks noChangeArrowheads="1"/>
            </p:cNvSpPr>
            <p:nvPr/>
          </p:nvSpPr>
          <p:spPr bwMode="auto">
            <a:xfrm rot="5400000">
              <a:off x="563596" y="4464813"/>
              <a:ext cx="815905" cy="968375"/>
            </a:xfrm>
            <a:prstGeom prst="chevron">
              <a:avLst>
                <a:gd name="adj" fmla="val 25000"/>
              </a:avLst>
            </a:prstGeom>
            <a:solidFill>
              <a:srgbClr val="4D4D4D"/>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8222" name="AutoShape 508"/>
            <p:cNvSpPr>
              <a:spLocks noChangeArrowheads="1"/>
            </p:cNvSpPr>
            <p:nvPr/>
          </p:nvSpPr>
          <p:spPr bwMode="auto">
            <a:xfrm rot="5400000">
              <a:off x="614396" y="4422530"/>
              <a:ext cx="815905" cy="968375"/>
            </a:xfrm>
            <a:prstGeom prst="chevron">
              <a:avLst>
                <a:gd name="adj" fmla="val 25000"/>
              </a:avLst>
            </a:prstGeom>
            <a:gradFill rotWithShape="1">
              <a:gsLst>
                <a:gs pos="0">
                  <a:srgbClr val="B2D1B2"/>
                </a:gs>
                <a:gs pos="100000">
                  <a:srgbClr val="006600"/>
                </a:gs>
              </a:gsLst>
              <a:lin ang="0" scaled="1"/>
            </a:gradFill>
            <a:ln w="12700">
              <a:solidFill>
                <a:srgbClr val="006600"/>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8223" name="AutoShape 509"/>
            <p:cNvSpPr>
              <a:spLocks noChangeArrowheads="1"/>
            </p:cNvSpPr>
            <p:nvPr/>
          </p:nvSpPr>
          <p:spPr bwMode="auto">
            <a:xfrm rot="5400000">
              <a:off x="563596" y="5216511"/>
              <a:ext cx="815905" cy="968375"/>
            </a:xfrm>
            <a:prstGeom prst="chevron">
              <a:avLst>
                <a:gd name="adj" fmla="val 25000"/>
              </a:avLst>
            </a:prstGeom>
            <a:solidFill>
              <a:srgbClr val="4D4D4D"/>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8224" name="AutoShape 510"/>
            <p:cNvSpPr>
              <a:spLocks noChangeArrowheads="1"/>
            </p:cNvSpPr>
            <p:nvPr/>
          </p:nvSpPr>
          <p:spPr bwMode="auto">
            <a:xfrm rot="5400000">
              <a:off x="614396" y="5174228"/>
              <a:ext cx="815905" cy="968375"/>
            </a:xfrm>
            <a:prstGeom prst="chevron">
              <a:avLst>
                <a:gd name="adj" fmla="val 25000"/>
              </a:avLst>
            </a:prstGeom>
            <a:gradFill rotWithShape="1">
              <a:gsLst>
                <a:gs pos="0">
                  <a:srgbClr val="B2D1B2"/>
                </a:gs>
                <a:gs pos="100000">
                  <a:srgbClr val="006600"/>
                </a:gs>
              </a:gsLst>
              <a:lin ang="0" scaled="1"/>
            </a:gradFill>
            <a:ln w="12700">
              <a:solidFill>
                <a:srgbClr val="006600"/>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8225" name="Text Box 511"/>
            <p:cNvSpPr txBox="1">
              <a:spLocks noChangeArrowheads="1"/>
            </p:cNvSpPr>
            <p:nvPr/>
          </p:nvSpPr>
          <p:spPr bwMode="auto">
            <a:xfrm>
              <a:off x="778667" y="279078"/>
              <a:ext cx="487363" cy="27718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1200" b="0">
                  <a:latin typeface="Impact" pitchFamily="34" charset="0"/>
                </a:rPr>
                <a:t>PLAN</a:t>
              </a:r>
            </a:p>
          </p:txBody>
        </p:sp>
        <p:sp>
          <p:nvSpPr>
            <p:cNvPr id="8226" name="Text Box 512"/>
            <p:cNvSpPr txBox="1">
              <a:spLocks noChangeArrowheads="1"/>
            </p:cNvSpPr>
            <p:nvPr/>
          </p:nvSpPr>
          <p:spPr bwMode="auto">
            <a:xfrm>
              <a:off x="670717" y="1016682"/>
              <a:ext cx="700088" cy="27718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1200" b="0">
                  <a:latin typeface="Impact" pitchFamily="34" charset="0"/>
                </a:rPr>
                <a:t>RECRUIT</a:t>
              </a:r>
            </a:p>
          </p:txBody>
        </p:sp>
        <p:sp>
          <p:nvSpPr>
            <p:cNvPr id="8227" name="Text Box 513"/>
            <p:cNvSpPr txBox="1">
              <a:spLocks noChangeArrowheads="1"/>
            </p:cNvSpPr>
            <p:nvPr/>
          </p:nvSpPr>
          <p:spPr bwMode="auto">
            <a:xfrm>
              <a:off x="696117" y="1766813"/>
              <a:ext cx="647700" cy="27718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1200" b="0">
                  <a:latin typeface="Impact" pitchFamily="34" charset="0"/>
                </a:rPr>
                <a:t>ASSESS</a:t>
              </a:r>
            </a:p>
          </p:txBody>
        </p:sp>
        <p:sp>
          <p:nvSpPr>
            <p:cNvPr id="8228" name="Text Box 514"/>
            <p:cNvSpPr txBox="1">
              <a:spLocks noChangeArrowheads="1"/>
            </p:cNvSpPr>
            <p:nvPr/>
          </p:nvSpPr>
          <p:spPr bwMode="auto">
            <a:xfrm>
              <a:off x="599280" y="2518511"/>
              <a:ext cx="844550" cy="27718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1200" b="0">
                  <a:latin typeface="Impact" pitchFamily="34" charset="0"/>
                </a:rPr>
                <a:t>INTERVIEW</a:t>
              </a:r>
            </a:p>
          </p:txBody>
        </p:sp>
        <p:sp>
          <p:nvSpPr>
            <p:cNvPr id="8229" name="Text Box 515"/>
            <p:cNvSpPr txBox="1">
              <a:spLocks noChangeArrowheads="1"/>
            </p:cNvSpPr>
            <p:nvPr/>
          </p:nvSpPr>
          <p:spPr bwMode="auto">
            <a:xfrm>
              <a:off x="510380" y="3268643"/>
              <a:ext cx="1023938" cy="27718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1200" b="0">
                  <a:latin typeface="Impact" pitchFamily="34" charset="0"/>
                </a:rPr>
                <a:t>ON-BOARDING</a:t>
              </a:r>
            </a:p>
          </p:txBody>
        </p:sp>
        <p:sp>
          <p:nvSpPr>
            <p:cNvPr id="8230" name="Text Box 516"/>
            <p:cNvSpPr txBox="1">
              <a:spLocks noChangeArrowheads="1"/>
            </p:cNvSpPr>
            <p:nvPr/>
          </p:nvSpPr>
          <p:spPr bwMode="auto">
            <a:xfrm>
              <a:off x="613567" y="4018775"/>
              <a:ext cx="814388" cy="27718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1200" b="0">
                  <a:latin typeface="Impact" pitchFamily="34" charset="0"/>
                </a:rPr>
                <a:t>COACHING</a:t>
              </a:r>
            </a:p>
          </p:txBody>
        </p:sp>
        <p:sp>
          <p:nvSpPr>
            <p:cNvPr id="8231" name="Text Box 517"/>
            <p:cNvSpPr txBox="1">
              <a:spLocks noChangeArrowheads="1"/>
            </p:cNvSpPr>
            <p:nvPr/>
          </p:nvSpPr>
          <p:spPr bwMode="auto">
            <a:xfrm>
              <a:off x="492917" y="4770473"/>
              <a:ext cx="1058863" cy="27718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1200" b="0">
                  <a:latin typeface="Impact" pitchFamily="34" charset="0"/>
                </a:rPr>
                <a:t>PERFORMANCE</a:t>
              </a:r>
            </a:p>
          </p:txBody>
        </p:sp>
        <p:sp>
          <p:nvSpPr>
            <p:cNvPr id="8232" name="Text Box 518"/>
            <p:cNvSpPr txBox="1">
              <a:spLocks noChangeArrowheads="1"/>
            </p:cNvSpPr>
            <p:nvPr/>
          </p:nvSpPr>
          <p:spPr bwMode="auto">
            <a:xfrm>
              <a:off x="604042" y="5522170"/>
              <a:ext cx="830263" cy="27718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1200" b="0">
                  <a:latin typeface="Impact" pitchFamily="34" charset="0"/>
                </a:rPr>
                <a:t>RETENTION</a:t>
              </a:r>
            </a:p>
          </p:txBody>
        </p:sp>
        <p:sp>
          <p:nvSpPr>
            <p:cNvPr id="8233" name="Text Box 519"/>
            <p:cNvSpPr txBox="1">
              <a:spLocks noChangeArrowheads="1"/>
            </p:cNvSpPr>
            <p:nvPr/>
          </p:nvSpPr>
          <p:spPr bwMode="auto">
            <a:xfrm>
              <a:off x="543717" y="6272302"/>
              <a:ext cx="955675" cy="27718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1200" b="0">
                  <a:latin typeface="Impact" pitchFamily="34" charset="0"/>
                </a:rPr>
                <a:t>SUCCESSION</a:t>
              </a:r>
            </a:p>
          </p:txBody>
        </p:sp>
      </p:grpSp>
      <p:sp>
        <p:nvSpPr>
          <p:cNvPr id="5" name="Rectangle 4"/>
          <p:cNvSpPr>
            <a:spLocks noChangeArrowheads="1"/>
          </p:cNvSpPr>
          <p:nvPr/>
        </p:nvSpPr>
        <p:spPr bwMode="auto">
          <a:xfrm>
            <a:off x="1895475" y="9525"/>
            <a:ext cx="4572000" cy="7381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r>
              <a:rPr lang="en-US" sz="1400" i="1" dirty="0">
                <a:solidFill>
                  <a:srgbClr val="FFFFCC"/>
                </a:solidFill>
                <a:latin typeface="Arial" charset="0"/>
                <a:cs typeface="Arial" charset="0"/>
              </a:rPr>
              <a:t>Y</a:t>
            </a:r>
            <a:r>
              <a:rPr lang="en-US" sz="1400" i="1" dirty="0" smtClean="0">
                <a:solidFill>
                  <a:srgbClr val="FFFFCC"/>
                </a:solidFill>
                <a:latin typeface="Arial" charset="0"/>
                <a:cs typeface="Arial" charset="0"/>
              </a:rPr>
              <a:t>our </a:t>
            </a:r>
            <a:r>
              <a:rPr lang="en-US" sz="1400" i="1" dirty="0">
                <a:solidFill>
                  <a:srgbClr val="FFFFCC"/>
                </a:solidFill>
                <a:latin typeface="Arial" charset="0"/>
                <a:cs typeface="Arial" charset="0"/>
              </a:rPr>
              <a:t>business and plans</a:t>
            </a:r>
          </a:p>
          <a:p>
            <a:r>
              <a:rPr lang="en-US" sz="1400" i="1" dirty="0">
                <a:solidFill>
                  <a:srgbClr val="FFFFCC"/>
                </a:solidFill>
                <a:latin typeface="Arial" charset="0"/>
                <a:cs typeface="Arial" charset="0"/>
              </a:rPr>
              <a:t>Culture/Management Assessment</a:t>
            </a:r>
            <a:endParaRPr lang="en-US" sz="1400" dirty="0">
              <a:solidFill>
                <a:srgbClr val="FFFFCC"/>
              </a:solidFill>
              <a:latin typeface="Arial" charset="0"/>
              <a:cs typeface="Arial" charset="0"/>
            </a:endParaRPr>
          </a:p>
          <a:p>
            <a:r>
              <a:rPr lang="en-US" sz="1400" i="1" dirty="0">
                <a:solidFill>
                  <a:srgbClr val="FFFFCC"/>
                </a:solidFill>
                <a:latin typeface="Arial" charset="0"/>
                <a:cs typeface="Arial" charset="0"/>
              </a:rPr>
              <a:t>AMR Benchmark and Job Description</a:t>
            </a:r>
          </a:p>
        </p:txBody>
      </p:sp>
      <p:sp>
        <p:nvSpPr>
          <p:cNvPr id="101" name="Rectangle 100"/>
          <p:cNvSpPr>
            <a:spLocks noChangeArrowheads="1"/>
          </p:cNvSpPr>
          <p:nvPr/>
        </p:nvSpPr>
        <p:spPr bwMode="auto">
          <a:xfrm>
            <a:off x="2036763" y="801688"/>
            <a:ext cx="4572000" cy="5222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r>
              <a:rPr lang="en-US" sz="1400" i="1" dirty="0">
                <a:solidFill>
                  <a:srgbClr val="FFFFCC"/>
                </a:solidFill>
                <a:latin typeface="Arial" charset="0"/>
                <a:cs typeface="Arial" charset="0"/>
              </a:rPr>
              <a:t>Identify the ideal candidate</a:t>
            </a:r>
          </a:p>
          <a:p>
            <a:r>
              <a:rPr lang="en-US" sz="1400" i="1" dirty="0">
                <a:solidFill>
                  <a:srgbClr val="FFFFCC"/>
                </a:solidFill>
                <a:latin typeface="Arial" charset="0"/>
                <a:cs typeface="Arial" charset="0"/>
              </a:rPr>
              <a:t>Write a behaviorally based ad; seed TMP</a:t>
            </a:r>
            <a:endParaRPr lang="en-US" sz="1400" dirty="0">
              <a:solidFill>
                <a:srgbClr val="FFFFCC"/>
              </a:solidFill>
              <a:latin typeface="Arial" charset="0"/>
              <a:cs typeface="Arial" charset="0"/>
            </a:endParaRPr>
          </a:p>
        </p:txBody>
      </p:sp>
      <p:sp>
        <p:nvSpPr>
          <p:cNvPr id="102" name="AutoShape 553"/>
          <p:cNvSpPr>
            <a:spLocks/>
          </p:cNvSpPr>
          <p:nvPr/>
        </p:nvSpPr>
        <p:spPr bwMode="auto">
          <a:xfrm rot="10800000">
            <a:off x="1731963" y="758825"/>
            <a:ext cx="141287" cy="654050"/>
          </a:xfrm>
          <a:prstGeom prst="leftBrace">
            <a:avLst>
              <a:gd name="adj1" fmla="val 98735"/>
              <a:gd name="adj2" fmla="val 50569"/>
            </a:avLst>
          </a:prstGeom>
          <a:noFill/>
          <a:ln w="19050">
            <a:solidFill>
              <a:schemeClr val="tx1"/>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endParaRPr lang="en-US" b="0"/>
          </a:p>
        </p:txBody>
      </p:sp>
      <p:sp>
        <p:nvSpPr>
          <p:cNvPr id="103" name="AutoShape 553"/>
          <p:cNvSpPr>
            <a:spLocks/>
          </p:cNvSpPr>
          <p:nvPr/>
        </p:nvSpPr>
        <p:spPr bwMode="auto">
          <a:xfrm rot="10800000">
            <a:off x="1895475" y="1474788"/>
            <a:ext cx="141288" cy="654050"/>
          </a:xfrm>
          <a:prstGeom prst="leftBrace">
            <a:avLst>
              <a:gd name="adj1" fmla="val 98735"/>
              <a:gd name="adj2" fmla="val 50569"/>
            </a:avLst>
          </a:prstGeom>
          <a:noFill/>
          <a:ln w="19050">
            <a:solidFill>
              <a:schemeClr val="tx1"/>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endParaRPr lang="en-US" b="0"/>
          </a:p>
        </p:txBody>
      </p:sp>
      <p:sp>
        <p:nvSpPr>
          <p:cNvPr id="105" name="Rectangle 104"/>
          <p:cNvSpPr>
            <a:spLocks noChangeArrowheads="1"/>
          </p:cNvSpPr>
          <p:nvPr/>
        </p:nvSpPr>
        <p:spPr bwMode="auto">
          <a:xfrm>
            <a:off x="2198688" y="1536700"/>
            <a:ext cx="4572000" cy="5238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r>
              <a:rPr lang="en-US" sz="1400" dirty="0">
                <a:solidFill>
                  <a:srgbClr val="33CCCC"/>
                </a:solidFill>
                <a:latin typeface="Arial" charset="0"/>
                <a:cs typeface="Arial" charset="0"/>
              </a:rPr>
              <a:t>Automated</a:t>
            </a:r>
            <a:r>
              <a:rPr lang="en-US" sz="1400" i="1" dirty="0">
                <a:solidFill>
                  <a:srgbClr val="33CCCC"/>
                </a:solidFill>
                <a:latin typeface="Arial" charset="0"/>
                <a:cs typeface="Arial" charset="0"/>
              </a:rPr>
              <a:t> candidate screening process</a:t>
            </a:r>
          </a:p>
          <a:p>
            <a:r>
              <a:rPr lang="en-US" sz="1400" i="1" dirty="0">
                <a:solidFill>
                  <a:srgbClr val="33CCCC"/>
                </a:solidFill>
                <a:latin typeface="Arial" charset="0"/>
                <a:cs typeface="Arial" charset="0"/>
              </a:rPr>
              <a:t>1-5 </a:t>
            </a:r>
            <a:r>
              <a:rPr lang="en-US" sz="1400" dirty="0">
                <a:solidFill>
                  <a:srgbClr val="33CCCC"/>
                </a:solidFill>
                <a:latin typeface="Arial" charset="0"/>
                <a:cs typeface="Arial" charset="0"/>
              </a:rPr>
              <a:t>guaranteed top performers </a:t>
            </a:r>
            <a:r>
              <a:rPr lang="en-US" sz="1400" i="1" dirty="0">
                <a:solidFill>
                  <a:srgbClr val="33CCCC"/>
                </a:solidFill>
                <a:latin typeface="Arial" charset="0"/>
                <a:cs typeface="Arial" charset="0"/>
              </a:rPr>
              <a:t>to review</a:t>
            </a:r>
            <a:endParaRPr lang="en-US" sz="1400" dirty="0">
              <a:solidFill>
                <a:srgbClr val="33CCCC"/>
              </a:solidFill>
              <a:latin typeface="Arial" charset="0"/>
              <a:cs typeface="Arial" charset="0"/>
            </a:endParaRPr>
          </a:p>
        </p:txBody>
      </p:sp>
      <p:sp>
        <p:nvSpPr>
          <p:cNvPr id="42" name="Text Box 9"/>
          <p:cNvSpPr txBox="1">
            <a:spLocks noChangeArrowheads="1"/>
          </p:cNvSpPr>
          <p:nvPr/>
        </p:nvSpPr>
        <p:spPr bwMode="auto">
          <a:xfrm>
            <a:off x="4876800" y="6362700"/>
            <a:ext cx="3187989" cy="30777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en-US" sz="1400" b="0" dirty="0">
                <a:latin typeface="Arial" charset="0"/>
              </a:rPr>
              <a:t>© Strategic Talent Management, </a:t>
            </a:r>
            <a:r>
              <a:rPr lang="en-US" sz="1400" b="0" dirty="0" smtClean="0">
                <a:latin typeface="Arial" charset="0"/>
              </a:rPr>
              <a:t>2013</a:t>
            </a:r>
            <a:endParaRPr lang="en-US" sz="1400" b="0" dirty="0">
              <a:latin typeface="Arial" charset="0"/>
            </a:endParaRPr>
          </a:p>
        </p:txBody>
      </p:sp>
      <p:grpSp>
        <p:nvGrpSpPr>
          <p:cNvPr id="3" name="Group 2"/>
          <p:cNvGrpSpPr/>
          <p:nvPr/>
        </p:nvGrpSpPr>
        <p:grpSpPr>
          <a:xfrm>
            <a:off x="5450761" y="2554282"/>
            <a:ext cx="3312239" cy="3510349"/>
            <a:chOff x="5450761" y="2554282"/>
            <a:chExt cx="3312239" cy="3510349"/>
          </a:xfrm>
        </p:grpSpPr>
        <p:pic>
          <p:nvPicPr>
            <p:cNvPr id="47" name="Picture 2"/>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450761" y="2923614"/>
              <a:ext cx="2630417" cy="314101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48" name="Picture 3"/>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943324" y="2923614"/>
              <a:ext cx="810988" cy="314101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45" name="Rectangle 85"/>
            <p:cNvSpPr>
              <a:spLocks noChangeArrowheads="1"/>
            </p:cNvSpPr>
            <p:nvPr/>
          </p:nvSpPr>
          <p:spPr bwMode="auto">
            <a:xfrm>
              <a:off x="5450762" y="2554282"/>
              <a:ext cx="3312238" cy="36933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p>
              <a:pPr algn="ctr"/>
              <a:r>
                <a:rPr lang="en-US" i="1" dirty="0" smtClean="0">
                  <a:solidFill>
                    <a:srgbClr val="FFFFCC"/>
                  </a:solidFill>
                  <a:latin typeface="Arial" charset="0"/>
                  <a:cs typeface="Arial" charset="0"/>
                </a:rPr>
                <a:t>Specific </a:t>
              </a:r>
              <a:r>
                <a:rPr lang="en-US" i="1" dirty="0">
                  <a:solidFill>
                    <a:srgbClr val="FFFFCC"/>
                  </a:solidFill>
                  <a:latin typeface="Arial" charset="0"/>
                  <a:cs typeface="Arial" charset="0"/>
                </a:rPr>
                <a:t>Answers</a:t>
              </a:r>
            </a:p>
          </p:txBody>
        </p:sp>
      </p:grpSp>
      <p:grpSp>
        <p:nvGrpSpPr>
          <p:cNvPr id="6" name="Group 5"/>
          <p:cNvGrpSpPr/>
          <p:nvPr/>
        </p:nvGrpSpPr>
        <p:grpSpPr>
          <a:xfrm>
            <a:off x="2198688" y="3286071"/>
            <a:ext cx="2454518" cy="2751112"/>
            <a:chOff x="2198688" y="3143792"/>
            <a:chExt cx="2454518" cy="2751112"/>
          </a:xfrm>
        </p:grpSpPr>
        <p:sp>
          <p:nvSpPr>
            <p:cNvPr id="49" name="Rectangle 3"/>
            <p:cNvSpPr>
              <a:spLocks noChangeArrowheads="1"/>
            </p:cNvSpPr>
            <p:nvPr/>
          </p:nvSpPr>
          <p:spPr bwMode="auto">
            <a:xfrm>
              <a:off x="2198688" y="3143792"/>
              <a:ext cx="2454518" cy="64633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p>
              <a:pPr algn="ctr"/>
              <a:r>
                <a:rPr lang="en-US" i="1" dirty="0">
                  <a:solidFill>
                    <a:srgbClr val="FFFFCC"/>
                  </a:solidFill>
                  <a:latin typeface="Arial" charset="0"/>
                  <a:cs typeface="Arial" charset="0"/>
                </a:rPr>
                <a:t>Company </a:t>
              </a:r>
              <a:r>
                <a:rPr lang="en-US" i="1" dirty="0" smtClean="0">
                  <a:solidFill>
                    <a:srgbClr val="FFFFCC"/>
                  </a:solidFill>
                  <a:latin typeface="Arial" charset="0"/>
                  <a:cs typeface="Arial" charset="0"/>
                </a:rPr>
                <a:t>Culture ‘</a:t>
              </a:r>
              <a:r>
                <a:rPr lang="en-US" i="1" dirty="0" smtClean="0">
                  <a:solidFill>
                    <a:srgbClr val="FF0000"/>
                  </a:solidFill>
                  <a:latin typeface="Arial" charset="0"/>
                  <a:cs typeface="Arial" charset="0"/>
                </a:rPr>
                <a:t>X</a:t>
              </a:r>
              <a:r>
                <a:rPr lang="en-US" i="1" dirty="0" smtClean="0">
                  <a:solidFill>
                    <a:srgbClr val="FFFFCC"/>
                  </a:solidFill>
                  <a:latin typeface="Arial" charset="0"/>
                  <a:cs typeface="Arial" charset="0"/>
                </a:rPr>
                <a:t>’</a:t>
              </a:r>
            </a:p>
            <a:p>
              <a:pPr algn="ctr"/>
              <a:r>
                <a:rPr lang="en-US" i="1" dirty="0" smtClean="0">
                  <a:solidFill>
                    <a:srgbClr val="FFFFCC"/>
                  </a:solidFill>
                  <a:latin typeface="Arial" charset="0"/>
                  <a:cs typeface="Arial" charset="0"/>
                </a:rPr>
                <a:t>Candidate ‘</a:t>
              </a:r>
              <a:r>
                <a:rPr lang="en-US" i="1" dirty="0" smtClean="0">
                  <a:solidFill>
                    <a:srgbClr val="0099CC"/>
                  </a:solidFill>
                  <a:latin typeface="Arial" charset="0"/>
                  <a:cs typeface="Arial" charset="0"/>
                </a:rPr>
                <a:t>O</a:t>
              </a:r>
              <a:r>
                <a:rPr lang="en-US" i="1" dirty="0" smtClean="0">
                  <a:solidFill>
                    <a:srgbClr val="FFFFCC"/>
                  </a:solidFill>
                  <a:latin typeface="Arial" charset="0"/>
                  <a:cs typeface="Arial" charset="0"/>
                </a:rPr>
                <a:t>’</a:t>
              </a:r>
              <a:endParaRPr lang="en-US" i="1" dirty="0">
                <a:solidFill>
                  <a:srgbClr val="FFFFCC"/>
                </a:solidFill>
                <a:latin typeface="Arial" charset="0"/>
                <a:cs typeface="Arial" charset="0"/>
              </a:endParaRPr>
            </a:p>
          </p:txBody>
        </p:sp>
        <p:grpSp>
          <p:nvGrpSpPr>
            <p:cNvPr id="50" name="Group 49"/>
            <p:cNvGrpSpPr/>
            <p:nvPr/>
          </p:nvGrpSpPr>
          <p:grpSpPr>
            <a:xfrm>
              <a:off x="2353433" y="3843677"/>
              <a:ext cx="2060857" cy="2051227"/>
              <a:chOff x="3830781" y="2656309"/>
              <a:chExt cx="2060857" cy="2051227"/>
            </a:xfrm>
          </p:grpSpPr>
          <p:grpSp>
            <p:nvGrpSpPr>
              <p:cNvPr id="52" name="Group 1"/>
              <p:cNvGrpSpPr>
                <a:grpSpLocks/>
              </p:cNvGrpSpPr>
              <p:nvPr/>
            </p:nvGrpSpPr>
            <p:grpSpPr bwMode="auto">
              <a:xfrm>
                <a:off x="3830781" y="2656309"/>
                <a:ext cx="2060857" cy="2051227"/>
                <a:chOff x="4654550" y="1494323"/>
                <a:chExt cx="3625849" cy="3663997"/>
              </a:xfrm>
            </p:grpSpPr>
            <p:grpSp>
              <p:nvGrpSpPr>
                <p:cNvPr id="56" name="Group 295"/>
                <p:cNvGrpSpPr>
                  <a:grpSpLocks/>
                </p:cNvGrpSpPr>
                <p:nvPr/>
              </p:nvGrpSpPr>
              <p:grpSpPr bwMode="auto">
                <a:xfrm>
                  <a:off x="4654550" y="1494323"/>
                  <a:ext cx="3625849" cy="3663997"/>
                  <a:chOff x="358" y="904"/>
                  <a:chExt cx="3962" cy="3927"/>
                </a:xfrm>
              </p:grpSpPr>
              <p:grpSp>
                <p:nvGrpSpPr>
                  <p:cNvPr id="61" name="Group 294"/>
                  <p:cNvGrpSpPr>
                    <a:grpSpLocks/>
                  </p:cNvGrpSpPr>
                  <p:nvPr/>
                </p:nvGrpSpPr>
                <p:grpSpPr bwMode="auto">
                  <a:xfrm>
                    <a:off x="358" y="904"/>
                    <a:ext cx="3962" cy="3927"/>
                    <a:chOff x="358" y="904"/>
                    <a:chExt cx="3962" cy="3927"/>
                  </a:xfrm>
                </p:grpSpPr>
                <p:pic>
                  <p:nvPicPr>
                    <p:cNvPr id="63" name="Picture 291"/>
                    <p:cNvPicPr>
                      <a:picLocks noChangeAspect="1" noChangeArrowheads="1"/>
                    </p:cNvPicPr>
                    <p:nvPr/>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58" y="904"/>
                      <a:ext cx="3962" cy="392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64" name="Oval 293"/>
                    <p:cNvSpPr>
                      <a:spLocks noChangeArrowheads="1"/>
                    </p:cNvSpPr>
                    <p:nvPr/>
                  </p:nvSpPr>
                  <p:spPr bwMode="auto">
                    <a:xfrm>
                      <a:off x="570" y="1080"/>
                      <a:ext cx="3564" cy="357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grpSp>
              <p:pic>
                <p:nvPicPr>
                  <p:cNvPr id="62" name="Picture 292" descr="ATTITUDE2"/>
                  <p:cNvPicPr>
                    <a:picLocks noChangeAspect="1" noChangeArrowheads="1"/>
                  </p:cNvPicPr>
                  <p:nvPr/>
                </p:nvPicPr>
                <p:blipFill>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19" y="1031"/>
                    <a:ext cx="3829" cy="369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grpSp>
            <p:sp>
              <p:nvSpPr>
                <p:cNvPr id="57" name="Rectangle 296"/>
                <p:cNvSpPr>
                  <a:spLocks noChangeArrowheads="1"/>
                </p:cNvSpPr>
                <p:nvPr/>
              </p:nvSpPr>
              <p:spPr bwMode="auto">
                <a:xfrm>
                  <a:off x="4891088" y="1612817"/>
                  <a:ext cx="258074" cy="246320"/>
                </a:xfrm>
                <a:prstGeom prst="rect">
                  <a:avLst/>
                </a:prstGeom>
                <a:solidFill>
                  <a:schemeClr val="tx1"/>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p>
                  <a:endParaRPr lang="en-US"/>
                </a:p>
              </p:txBody>
            </p:sp>
            <p:sp>
              <p:nvSpPr>
                <p:cNvPr id="58" name="Rectangle 297"/>
                <p:cNvSpPr>
                  <a:spLocks noChangeArrowheads="1"/>
                </p:cNvSpPr>
                <p:nvPr/>
              </p:nvSpPr>
              <p:spPr bwMode="auto">
                <a:xfrm>
                  <a:off x="7852106" y="1593915"/>
                  <a:ext cx="258074" cy="246320"/>
                </a:xfrm>
                <a:prstGeom prst="rect">
                  <a:avLst/>
                </a:prstGeom>
                <a:solidFill>
                  <a:schemeClr val="tx1"/>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p>
                  <a:endParaRPr lang="en-US"/>
                </a:p>
              </p:txBody>
            </p:sp>
            <p:sp>
              <p:nvSpPr>
                <p:cNvPr id="59" name="Rectangle 296"/>
                <p:cNvSpPr>
                  <a:spLocks noChangeArrowheads="1"/>
                </p:cNvSpPr>
                <p:nvPr/>
              </p:nvSpPr>
              <p:spPr bwMode="auto">
                <a:xfrm>
                  <a:off x="4875544" y="4665432"/>
                  <a:ext cx="258074" cy="246320"/>
                </a:xfrm>
                <a:prstGeom prst="rect">
                  <a:avLst/>
                </a:prstGeom>
                <a:solidFill>
                  <a:schemeClr val="tx1"/>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p>
                  <a:endParaRPr lang="en-US"/>
                </a:p>
              </p:txBody>
            </p:sp>
            <p:sp>
              <p:nvSpPr>
                <p:cNvPr id="60" name="Rectangle 297"/>
                <p:cNvSpPr>
                  <a:spLocks noChangeArrowheads="1"/>
                </p:cNvSpPr>
                <p:nvPr/>
              </p:nvSpPr>
              <p:spPr bwMode="auto">
                <a:xfrm>
                  <a:off x="7836562" y="4646530"/>
                  <a:ext cx="258074" cy="246320"/>
                </a:xfrm>
                <a:prstGeom prst="rect">
                  <a:avLst/>
                </a:prstGeom>
                <a:solidFill>
                  <a:schemeClr val="tx1"/>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p>
                  <a:endParaRPr lang="en-US"/>
                </a:p>
              </p:txBody>
            </p:sp>
          </p:grpSp>
          <p:sp>
            <p:nvSpPr>
              <p:cNvPr id="53" name="Rectangle 4"/>
              <p:cNvSpPr>
                <a:spLocks noChangeArrowheads="1"/>
              </p:cNvSpPr>
              <p:nvPr/>
            </p:nvSpPr>
            <p:spPr bwMode="auto">
              <a:xfrm>
                <a:off x="4981470" y="3013620"/>
                <a:ext cx="338634" cy="36916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p>
                <a:r>
                  <a:rPr lang="en-US" dirty="0">
                    <a:solidFill>
                      <a:srgbClr val="FF0000"/>
                    </a:solidFill>
                    <a:latin typeface="Arial" charset="0"/>
                    <a:cs typeface="Arial" charset="0"/>
                  </a:rPr>
                  <a:t>X</a:t>
                </a:r>
                <a:endParaRPr lang="en-US" dirty="0">
                  <a:solidFill>
                    <a:srgbClr val="FF0000"/>
                  </a:solidFill>
                </a:endParaRPr>
              </a:p>
            </p:txBody>
          </p:sp>
          <p:sp>
            <p:nvSpPr>
              <p:cNvPr id="54" name="Rectangle 80"/>
              <p:cNvSpPr>
                <a:spLocks noChangeArrowheads="1"/>
              </p:cNvSpPr>
              <p:nvPr/>
            </p:nvSpPr>
            <p:spPr bwMode="auto">
              <a:xfrm>
                <a:off x="5251761" y="3450733"/>
                <a:ext cx="338634" cy="36916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p>
                <a:r>
                  <a:rPr lang="en-US" dirty="0">
                    <a:solidFill>
                      <a:srgbClr val="FF0000"/>
                    </a:solidFill>
                    <a:latin typeface="Arial" charset="0"/>
                    <a:cs typeface="Arial" charset="0"/>
                  </a:rPr>
                  <a:t>X</a:t>
                </a:r>
                <a:endParaRPr lang="en-US" dirty="0">
                  <a:solidFill>
                    <a:srgbClr val="FF0000"/>
                  </a:solidFill>
                </a:endParaRPr>
              </a:p>
            </p:txBody>
          </p:sp>
          <p:sp>
            <p:nvSpPr>
              <p:cNvPr id="55" name="Rectangle 81"/>
              <p:cNvSpPr>
                <a:spLocks noChangeArrowheads="1"/>
              </p:cNvSpPr>
              <p:nvPr/>
            </p:nvSpPr>
            <p:spPr bwMode="auto">
              <a:xfrm>
                <a:off x="4969497" y="3971995"/>
                <a:ext cx="338634" cy="36916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p>
                <a:r>
                  <a:rPr lang="en-US" dirty="0">
                    <a:solidFill>
                      <a:srgbClr val="FF0000"/>
                    </a:solidFill>
                    <a:latin typeface="Arial" charset="0"/>
                    <a:cs typeface="Arial" charset="0"/>
                  </a:rPr>
                  <a:t>X</a:t>
                </a:r>
                <a:endParaRPr lang="en-US" dirty="0">
                  <a:solidFill>
                    <a:srgbClr val="FF0000"/>
                  </a:solidFill>
                </a:endParaRPr>
              </a:p>
            </p:txBody>
          </p:sp>
        </p:grpSp>
        <p:sp>
          <p:nvSpPr>
            <p:cNvPr id="2" name="Rectangle 1"/>
            <p:cNvSpPr/>
            <p:nvPr/>
          </p:nvSpPr>
          <p:spPr>
            <a:xfrm>
              <a:off x="2639566" y="4721262"/>
              <a:ext cx="364202" cy="369332"/>
            </a:xfrm>
            <a:prstGeom prst="rect">
              <a:avLst/>
            </a:prstGeom>
          </p:spPr>
          <p:txBody>
            <a:bodyPr wrap="none">
              <a:spAutoFit/>
            </a:bodyPr>
            <a:lstStyle/>
            <a:p>
              <a:r>
                <a:rPr lang="en-US" i="1" dirty="0">
                  <a:solidFill>
                    <a:srgbClr val="0099CC"/>
                  </a:solidFill>
                  <a:latin typeface="Arial" charset="0"/>
                  <a:cs typeface="Arial" charset="0"/>
                </a:rPr>
                <a:t>O</a:t>
              </a:r>
              <a:endParaRPr lang="en-US" dirty="0"/>
            </a:p>
          </p:txBody>
        </p:sp>
        <p:sp>
          <p:nvSpPr>
            <p:cNvPr id="65" name="Rectangle 64"/>
            <p:cNvSpPr/>
            <p:nvPr/>
          </p:nvSpPr>
          <p:spPr>
            <a:xfrm>
              <a:off x="2948885" y="5152051"/>
              <a:ext cx="364202" cy="369332"/>
            </a:xfrm>
            <a:prstGeom prst="rect">
              <a:avLst/>
            </a:prstGeom>
          </p:spPr>
          <p:txBody>
            <a:bodyPr wrap="none">
              <a:spAutoFit/>
            </a:bodyPr>
            <a:lstStyle/>
            <a:p>
              <a:r>
                <a:rPr lang="en-US" i="1" dirty="0">
                  <a:solidFill>
                    <a:srgbClr val="0099CC"/>
                  </a:solidFill>
                  <a:latin typeface="Arial" charset="0"/>
                  <a:cs typeface="Arial" charset="0"/>
                </a:rPr>
                <a:t>O</a:t>
              </a:r>
              <a:endParaRPr lang="en-US" dirty="0"/>
            </a:p>
          </p:txBody>
        </p:sp>
        <p:sp>
          <p:nvSpPr>
            <p:cNvPr id="67" name="Rectangle 66"/>
            <p:cNvSpPr/>
            <p:nvPr/>
          </p:nvSpPr>
          <p:spPr>
            <a:xfrm>
              <a:off x="3390623" y="4355591"/>
              <a:ext cx="364202" cy="369332"/>
            </a:xfrm>
            <a:prstGeom prst="rect">
              <a:avLst/>
            </a:prstGeom>
          </p:spPr>
          <p:txBody>
            <a:bodyPr wrap="none">
              <a:spAutoFit/>
            </a:bodyPr>
            <a:lstStyle/>
            <a:p>
              <a:r>
                <a:rPr lang="en-US" i="1" dirty="0">
                  <a:solidFill>
                    <a:srgbClr val="0099CC"/>
                  </a:solidFill>
                  <a:latin typeface="Arial" charset="0"/>
                  <a:cs typeface="Arial" charset="0"/>
                </a:rPr>
                <a:t>O</a:t>
              </a:r>
              <a:endParaRPr lang="en-US" dirty="0"/>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3670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499"/>
                                          </p:stCondLst>
                                        </p:cTn>
                                        <p:tgtEl>
                                          <p:spTgt spid="3"/>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nodeType="afterEffect">
                                  <p:stCondLst>
                                    <p:cond delay="0"/>
                                  </p:stCondLst>
                                  <p:childTnLst>
                                    <p:set>
                                      <p:cBhvr>
                                        <p:cTn id="9"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7890" name="Picture 2" descr="MP900289529[1]"/>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423346" y="3104198"/>
            <a:ext cx="2421704" cy="163023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lgn="in">
                <a:solidFill>
                  <a:srgbClr val="000000"/>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CCCCCC"/>
                  </a:outerShdw>
                </a:effectLst>
              </a14:hiddenEffects>
            </a:ext>
          </a:extLst>
        </p:spPr>
      </p:pic>
      <p:pic>
        <p:nvPicPr>
          <p:cNvPr id="37891" name="Picture 3"/>
          <p:cNvPicPr>
            <a:picLocks noChangeAspect="1" noChangeArrowheads="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161042">
            <a:off x="4422661" y="3959389"/>
            <a:ext cx="1909047" cy="247115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8194" name="Slide Number Placeholder 1"/>
          <p:cNvSpPr txBox="1">
            <a:spLocks noGrp="1"/>
          </p:cNvSpPr>
          <p:nvPr/>
        </p:nvSpPr>
        <p:spPr bwMode="auto">
          <a:xfrm>
            <a:off x="8763000" y="6353175"/>
            <a:ext cx="381000" cy="3238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r" eaLnBrk="1" hangingPunct="1"/>
            <a:fld id="{4D666D56-12DC-4C6C-8354-17BC52E8293D}" type="slidenum">
              <a:rPr lang="en-US" sz="1400" b="0">
                <a:latin typeface="Arial" charset="0"/>
              </a:rPr>
              <a:pPr algn="r" eaLnBrk="1" hangingPunct="1"/>
              <a:t>9</a:t>
            </a:fld>
            <a:endParaRPr lang="en-US" sz="1400" b="0">
              <a:latin typeface="Arial" charset="0"/>
            </a:endParaRPr>
          </a:p>
        </p:txBody>
      </p:sp>
      <p:pic>
        <p:nvPicPr>
          <p:cNvPr id="8195" name="Picture 8" descr="STM swish"/>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23263" y="6324600"/>
            <a:ext cx="363537" cy="381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66" name="AutoShape 553"/>
          <p:cNvSpPr>
            <a:spLocks/>
          </p:cNvSpPr>
          <p:nvPr/>
        </p:nvSpPr>
        <p:spPr bwMode="auto">
          <a:xfrm rot="10800000">
            <a:off x="1592263" y="44450"/>
            <a:ext cx="139700" cy="654050"/>
          </a:xfrm>
          <a:prstGeom prst="leftBrace">
            <a:avLst>
              <a:gd name="adj1" fmla="val 99857"/>
              <a:gd name="adj2" fmla="val 50569"/>
            </a:avLst>
          </a:prstGeom>
          <a:noFill/>
          <a:ln w="19050">
            <a:solidFill>
              <a:schemeClr val="tx1"/>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endParaRPr lang="en-US" b="0"/>
          </a:p>
        </p:txBody>
      </p:sp>
      <p:grpSp>
        <p:nvGrpSpPr>
          <p:cNvPr id="8198" name="Group 3"/>
          <p:cNvGrpSpPr>
            <a:grpSpLocks/>
          </p:cNvGrpSpPr>
          <p:nvPr/>
        </p:nvGrpSpPr>
        <p:grpSpPr bwMode="auto">
          <a:xfrm>
            <a:off x="381000" y="22225"/>
            <a:ext cx="1063625" cy="6835775"/>
            <a:chOff x="487361" y="23030"/>
            <a:chExt cx="1064419" cy="6835753"/>
          </a:xfrm>
        </p:grpSpPr>
        <p:sp>
          <p:nvSpPr>
            <p:cNvPr id="8207" name="AutoShape 493"/>
            <p:cNvSpPr>
              <a:spLocks noChangeArrowheads="1"/>
            </p:cNvSpPr>
            <p:nvPr/>
          </p:nvSpPr>
          <p:spPr bwMode="auto">
            <a:xfrm rot="5400000">
              <a:off x="560346" y="-26442"/>
              <a:ext cx="804943" cy="947738"/>
            </a:xfrm>
            <a:prstGeom prst="homePlate">
              <a:avLst>
                <a:gd name="adj" fmla="val 25000"/>
              </a:avLst>
            </a:prstGeom>
            <a:solidFill>
              <a:srgbClr val="4D4D4D"/>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8208" name="AutoShape 494"/>
            <p:cNvSpPr>
              <a:spLocks noChangeArrowheads="1"/>
            </p:cNvSpPr>
            <p:nvPr/>
          </p:nvSpPr>
          <p:spPr bwMode="auto">
            <a:xfrm rot="5400000">
              <a:off x="622108" y="-59329"/>
              <a:ext cx="783019" cy="947738"/>
            </a:xfrm>
            <a:prstGeom prst="homePlate">
              <a:avLst>
                <a:gd name="adj" fmla="val 25000"/>
              </a:avLst>
            </a:prstGeom>
            <a:gradFill rotWithShape="1">
              <a:gsLst>
                <a:gs pos="0">
                  <a:srgbClr val="97B6D3"/>
                </a:gs>
                <a:gs pos="100000">
                  <a:srgbClr val="2F6EA7"/>
                </a:gs>
              </a:gsLst>
              <a:lin ang="0" scaled="1"/>
            </a:gradFill>
            <a:ln w="12700">
              <a:solidFill>
                <a:srgbClr val="2F6EA7"/>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rot="10800000" vert="eaVert" wrap="none" anchor="ctr"/>
            <a:lstStyle/>
            <a:p>
              <a:pPr algn="ctr"/>
              <a:endParaRPr lang="en-US" b="0"/>
            </a:p>
          </p:txBody>
        </p:sp>
        <p:sp>
          <p:nvSpPr>
            <p:cNvPr id="8209" name="AutoShape 495"/>
            <p:cNvSpPr>
              <a:spLocks noChangeArrowheads="1"/>
            </p:cNvSpPr>
            <p:nvPr/>
          </p:nvSpPr>
          <p:spPr bwMode="auto">
            <a:xfrm rot="5400000">
              <a:off x="563596" y="2962983"/>
              <a:ext cx="815905" cy="968375"/>
            </a:xfrm>
            <a:prstGeom prst="chevron">
              <a:avLst>
                <a:gd name="adj" fmla="val 25000"/>
              </a:avLst>
            </a:prstGeom>
            <a:solidFill>
              <a:srgbClr val="4D4D4D"/>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8100" cmpd="dbl">
                  <a:solidFill>
                    <a:srgbClr val="BDFF9D"/>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8210" name="AutoShape 496"/>
            <p:cNvSpPr>
              <a:spLocks noChangeArrowheads="1"/>
            </p:cNvSpPr>
            <p:nvPr/>
          </p:nvSpPr>
          <p:spPr bwMode="auto">
            <a:xfrm rot="5400000">
              <a:off x="614396" y="2920700"/>
              <a:ext cx="815905" cy="968375"/>
            </a:xfrm>
            <a:prstGeom prst="chevron">
              <a:avLst>
                <a:gd name="adj" fmla="val 25000"/>
              </a:avLst>
            </a:prstGeom>
            <a:gradFill rotWithShape="1">
              <a:gsLst>
                <a:gs pos="0">
                  <a:srgbClr val="B2D1B2"/>
                </a:gs>
                <a:gs pos="100000">
                  <a:srgbClr val="006600"/>
                </a:gs>
              </a:gsLst>
              <a:lin ang="0" scaled="1"/>
            </a:gradFill>
            <a:ln w="12700">
              <a:solidFill>
                <a:srgbClr val="006600"/>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8211" name="AutoShape 497"/>
            <p:cNvSpPr>
              <a:spLocks noChangeArrowheads="1"/>
            </p:cNvSpPr>
            <p:nvPr/>
          </p:nvSpPr>
          <p:spPr bwMode="auto">
            <a:xfrm rot="5400000">
              <a:off x="563596" y="711022"/>
              <a:ext cx="815905" cy="968375"/>
            </a:xfrm>
            <a:prstGeom prst="chevron">
              <a:avLst>
                <a:gd name="adj" fmla="val 25000"/>
              </a:avLst>
            </a:prstGeom>
            <a:solidFill>
              <a:srgbClr val="4D4D4D"/>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8212" name="AutoShape 498"/>
            <p:cNvSpPr>
              <a:spLocks noChangeArrowheads="1"/>
            </p:cNvSpPr>
            <p:nvPr/>
          </p:nvSpPr>
          <p:spPr bwMode="auto">
            <a:xfrm rot="5400000">
              <a:off x="614396" y="668739"/>
              <a:ext cx="815905" cy="968375"/>
            </a:xfrm>
            <a:prstGeom prst="chevron">
              <a:avLst>
                <a:gd name="adj" fmla="val 25000"/>
              </a:avLst>
            </a:prstGeom>
            <a:gradFill rotWithShape="1">
              <a:gsLst>
                <a:gs pos="0">
                  <a:srgbClr val="97B6D3"/>
                </a:gs>
                <a:gs pos="100000">
                  <a:srgbClr val="2F6EA7"/>
                </a:gs>
              </a:gsLst>
              <a:lin ang="0" scaled="1"/>
            </a:gradFill>
            <a:ln w="12700">
              <a:solidFill>
                <a:srgbClr val="2F6EA7"/>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8213" name="AutoShape 499"/>
            <p:cNvSpPr>
              <a:spLocks noChangeArrowheads="1"/>
            </p:cNvSpPr>
            <p:nvPr/>
          </p:nvSpPr>
          <p:spPr bwMode="auto">
            <a:xfrm rot="5400000">
              <a:off x="563596" y="5966643"/>
              <a:ext cx="815905" cy="968375"/>
            </a:xfrm>
            <a:prstGeom prst="chevron">
              <a:avLst>
                <a:gd name="adj" fmla="val 25000"/>
              </a:avLst>
            </a:prstGeom>
            <a:solidFill>
              <a:srgbClr val="4D4D4D"/>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8100" cmpd="dbl">
                  <a:solidFill>
                    <a:srgbClr val="FF6600"/>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8214" name="AutoShape 500"/>
            <p:cNvSpPr>
              <a:spLocks noChangeArrowheads="1"/>
            </p:cNvSpPr>
            <p:nvPr/>
          </p:nvSpPr>
          <p:spPr bwMode="auto">
            <a:xfrm rot="5400000">
              <a:off x="614396" y="5924360"/>
              <a:ext cx="815905" cy="968375"/>
            </a:xfrm>
            <a:prstGeom prst="chevron">
              <a:avLst>
                <a:gd name="adj" fmla="val 25000"/>
              </a:avLst>
            </a:prstGeom>
            <a:gradFill rotWithShape="1">
              <a:gsLst>
                <a:gs pos="0">
                  <a:srgbClr val="FFB27E"/>
                </a:gs>
                <a:gs pos="100000">
                  <a:srgbClr val="FF6600"/>
                </a:gs>
              </a:gsLst>
              <a:lin ang="0" scaled="1"/>
            </a:gradFill>
            <a:ln w="12700">
              <a:solidFill>
                <a:srgbClr val="FF6600"/>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8215" name="AutoShape 501"/>
            <p:cNvSpPr>
              <a:spLocks noChangeArrowheads="1"/>
            </p:cNvSpPr>
            <p:nvPr/>
          </p:nvSpPr>
          <p:spPr bwMode="auto">
            <a:xfrm rot="5400000">
              <a:off x="563596" y="1461154"/>
              <a:ext cx="815905" cy="968375"/>
            </a:xfrm>
            <a:prstGeom prst="chevron">
              <a:avLst>
                <a:gd name="adj" fmla="val 25000"/>
              </a:avLst>
            </a:prstGeom>
            <a:solidFill>
              <a:srgbClr val="4D4D4D"/>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8216" name="AutoShape 502"/>
            <p:cNvSpPr>
              <a:spLocks noChangeArrowheads="1"/>
            </p:cNvSpPr>
            <p:nvPr/>
          </p:nvSpPr>
          <p:spPr bwMode="auto">
            <a:xfrm rot="5400000">
              <a:off x="614396" y="1418871"/>
              <a:ext cx="815905" cy="968375"/>
            </a:xfrm>
            <a:prstGeom prst="chevron">
              <a:avLst>
                <a:gd name="adj" fmla="val 25000"/>
              </a:avLst>
            </a:prstGeom>
            <a:gradFill rotWithShape="1">
              <a:gsLst>
                <a:gs pos="0">
                  <a:srgbClr val="97B6D3"/>
                </a:gs>
                <a:gs pos="100000">
                  <a:srgbClr val="2F6EA7"/>
                </a:gs>
              </a:gsLst>
              <a:lin ang="0" scaled="1"/>
            </a:gradFill>
            <a:ln w="12700">
              <a:solidFill>
                <a:srgbClr val="2F6EA7"/>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8217" name="AutoShape 503"/>
            <p:cNvSpPr>
              <a:spLocks noChangeArrowheads="1"/>
            </p:cNvSpPr>
            <p:nvPr/>
          </p:nvSpPr>
          <p:spPr bwMode="auto">
            <a:xfrm rot="5400000">
              <a:off x="563596" y="2212852"/>
              <a:ext cx="815905" cy="968375"/>
            </a:xfrm>
            <a:prstGeom prst="chevron">
              <a:avLst>
                <a:gd name="adj" fmla="val 25000"/>
              </a:avLst>
            </a:prstGeom>
            <a:solidFill>
              <a:srgbClr val="4D4D4D"/>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8218" name="AutoShape 504"/>
            <p:cNvSpPr>
              <a:spLocks noChangeArrowheads="1"/>
            </p:cNvSpPr>
            <p:nvPr/>
          </p:nvSpPr>
          <p:spPr bwMode="auto">
            <a:xfrm rot="5400000">
              <a:off x="614396" y="2170569"/>
              <a:ext cx="815905" cy="968375"/>
            </a:xfrm>
            <a:prstGeom prst="chevron">
              <a:avLst>
                <a:gd name="adj" fmla="val 25000"/>
              </a:avLst>
            </a:prstGeom>
            <a:gradFill rotWithShape="1">
              <a:gsLst>
                <a:gs pos="0">
                  <a:srgbClr val="81A7CA"/>
                </a:gs>
                <a:gs pos="100000">
                  <a:srgbClr val="2F6EA7"/>
                </a:gs>
              </a:gsLst>
              <a:lin ang="0" scaled="1"/>
            </a:gradFill>
            <a:ln w="12700">
              <a:solidFill>
                <a:srgbClr val="2F6EA7"/>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8219" name="AutoShape 505"/>
            <p:cNvSpPr>
              <a:spLocks noChangeArrowheads="1"/>
            </p:cNvSpPr>
            <p:nvPr/>
          </p:nvSpPr>
          <p:spPr bwMode="auto">
            <a:xfrm rot="5400000">
              <a:off x="563596" y="3714681"/>
              <a:ext cx="815905" cy="968375"/>
            </a:xfrm>
            <a:prstGeom prst="chevron">
              <a:avLst>
                <a:gd name="adj" fmla="val 25000"/>
              </a:avLst>
            </a:prstGeom>
            <a:solidFill>
              <a:srgbClr val="4D4D4D"/>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8220" name="AutoShape 506"/>
            <p:cNvSpPr>
              <a:spLocks noChangeArrowheads="1"/>
            </p:cNvSpPr>
            <p:nvPr/>
          </p:nvSpPr>
          <p:spPr bwMode="auto">
            <a:xfrm rot="5400000">
              <a:off x="614396" y="3672398"/>
              <a:ext cx="815905" cy="968375"/>
            </a:xfrm>
            <a:prstGeom prst="chevron">
              <a:avLst>
                <a:gd name="adj" fmla="val 25000"/>
              </a:avLst>
            </a:prstGeom>
            <a:gradFill rotWithShape="1">
              <a:gsLst>
                <a:gs pos="0">
                  <a:srgbClr val="B2D1B2"/>
                </a:gs>
                <a:gs pos="100000">
                  <a:srgbClr val="006600"/>
                </a:gs>
              </a:gsLst>
              <a:lin ang="0" scaled="1"/>
            </a:gradFill>
            <a:ln w="12700">
              <a:solidFill>
                <a:srgbClr val="006600"/>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8221" name="AutoShape 507"/>
            <p:cNvSpPr>
              <a:spLocks noChangeArrowheads="1"/>
            </p:cNvSpPr>
            <p:nvPr/>
          </p:nvSpPr>
          <p:spPr bwMode="auto">
            <a:xfrm rot="5400000">
              <a:off x="563596" y="4464813"/>
              <a:ext cx="815905" cy="968375"/>
            </a:xfrm>
            <a:prstGeom prst="chevron">
              <a:avLst>
                <a:gd name="adj" fmla="val 25000"/>
              </a:avLst>
            </a:prstGeom>
            <a:solidFill>
              <a:srgbClr val="4D4D4D"/>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8222" name="AutoShape 508"/>
            <p:cNvSpPr>
              <a:spLocks noChangeArrowheads="1"/>
            </p:cNvSpPr>
            <p:nvPr/>
          </p:nvSpPr>
          <p:spPr bwMode="auto">
            <a:xfrm rot="5400000">
              <a:off x="614396" y="4422530"/>
              <a:ext cx="815905" cy="968375"/>
            </a:xfrm>
            <a:prstGeom prst="chevron">
              <a:avLst>
                <a:gd name="adj" fmla="val 25000"/>
              </a:avLst>
            </a:prstGeom>
            <a:gradFill rotWithShape="1">
              <a:gsLst>
                <a:gs pos="0">
                  <a:srgbClr val="B2D1B2"/>
                </a:gs>
                <a:gs pos="100000">
                  <a:srgbClr val="006600"/>
                </a:gs>
              </a:gsLst>
              <a:lin ang="0" scaled="1"/>
            </a:gradFill>
            <a:ln w="12700">
              <a:solidFill>
                <a:srgbClr val="006600"/>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8223" name="AutoShape 509"/>
            <p:cNvSpPr>
              <a:spLocks noChangeArrowheads="1"/>
            </p:cNvSpPr>
            <p:nvPr/>
          </p:nvSpPr>
          <p:spPr bwMode="auto">
            <a:xfrm rot="5400000">
              <a:off x="563596" y="5216511"/>
              <a:ext cx="815905" cy="968375"/>
            </a:xfrm>
            <a:prstGeom prst="chevron">
              <a:avLst>
                <a:gd name="adj" fmla="val 25000"/>
              </a:avLst>
            </a:prstGeom>
            <a:solidFill>
              <a:srgbClr val="4D4D4D"/>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8224" name="AutoShape 510"/>
            <p:cNvSpPr>
              <a:spLocks noChangeArrowheads="1"/>
            </p:cNvSpPr>
            <p:nvPr/>
          </p:nvSpPr>
          <p:spPr bwMode="auto">
            <a:xfrm rot="5400000">
              <a:off x="614396" y="5174228"/>
              <a:ext cx="815905" cy="968375"/>
            </a:xfrm>
            <a:prstGeom prst="chevron">
              <a:avLst>
                <a:gd name="adj" fmla="val 25000"/>
              </a:avLst>
            </a:prstGeom>
            <a:gradFill rotWithShape="1">
              <a:gsLst>
                <a:gs pos="0">
                  <a:srgbClr val="B2D1B2"/>
                </a:gs>
                <a:gs pos="100000">
                  <a:srgbClr val="006600"/>
                </a:gs>
              </a:gsLst>
              <a:lin ang="0" scaled="1"/>
            </a:gradFill>
            <a:ln w="12700">
              <a:solidFill>
                <a:srgbClr val="006600"/>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b="0"/>
            </a:p>
          </p:txBody>
        </p:sp>
        <p:sp>
          <p:nvSpPr>
            <p:cNvPr id="8225" name="Text Box 511"/>
            <p:cNvSpPr txBox="1">
              <a:spLocks noChangeArrowheads="1"/>
            </p:cNvSpPr>
            <p:nvPr/>
          </p:nvSpPr>
          <p:spPr bwMode="auto">
            <a:xfrm>
              <a:off x="778667" y="279078"/>
              <a:ext cx="487363" cy="27718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1200" b="0">
                  <a:latin typeface="Impact" pitchFamily="34" charset="0"/>
                </a:rPr>
                <a:t>PLAN</a:t>
              </a:r>
            </a:p>
          </p:txBody>
        </p:sp>
        <p:sp>
          <p:nvSpPr>
            <p:cNvPr id="8226" name="Text Box 512"/>
            <p:cNvSpPr txBox="1">
              <a:spLocks noChangeArrowheads="1"/>
            </p:cNvSpPr>
            <p:nvPr/>
          </p:nvSpPr>
          <p:spPr bwMode="auto">
            <a:xfrm>
              <a:off x="670717" y="1016682"/>
              <a:ext cx="700088" cy="27718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1200" b="0">
                  <a:latin typeface="Impact" pitchFamily="34" charset="0"/>
                </a:rPr>
                <a:t>RECRUIT</a:t>
              </a:r>
            </a:p>
          </p:txBody>
        </p:sp>
        <p:sp>
          <p:nvSpPr>
            <p:cNvPr id="8227" name="Text Box 513"/>
            <p:cNvSpPr txBox="1">
              <a:spLocks noChangeArrowheads="1"/>
            </p:cNvSpPr>
            <p:nvPr/>
          </p:nvSpPr>
          <p:spPr bwMode="auto">
            <a:xfrm>
              <a:off x="696117" y="1766813"/>
              <a:ext cx="647700" cy="27718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1200" b="0">
                  <a:latin typeface="Impact" pitchFamily="34" charset="0"/>
                </a:rPr>
                <a:t>ASSESS</a:t>
              </a:r>
            </a:p>
          </p:txBody>
        </p:sp>
        <p:sp>
          <p:nvSpPr>
            <p:cNvPr id="8228" name="Text Box 514"/>
            <p:cNvSpPr txBox="1">
              <a:spLocks noChangeArrowheads="1"/>
            </p:cNvSpPr>
            <p:nvPr/>
          </p:nvSpPr>
          <p:spPr bwMode="auto">
            <a:xfrm>
              <a:off x="599280" y="2518511"/>
              <a:ext cx="844550" cy="27718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1200" b="0">
                  <a:latin typeface="Impact" pitchFamily="34" charset="0"/>
                </a:rPr>
                <a:t>INTERVIEW</a:t>
              </a:r>
            </a:p>
          </p:txBody>
        </p:sp>
        <p:sp>
          <p:nvSpPr>
            <p:cNvPr id="8229" name="Text Box 515"/>
            <p:cNvSpPr txBox="1">
              <a:spLocks noChangeArrowheads="1"/>
            </p:cNvSpPr>
            <p:nvPr/>
          </p:nvSpPr>
          <p:spPr bwMode="auto">
            <a:xfrm>
              <a:off x="510380" y="3268643"/>
              <a:ext cx="1023938" cy="27718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1200" b="0">
                  <a:latin typeface="Impact" pitchFamily="34" charset="0"/>
                </a:rPr>
                <a:t>ON-BOARDING</a:t>
              </a:r>
            </a:p>
          </p:txBody>
        </p:sp>
        <p:sp>
          <p:nvSpPr>
            <p:cNvPr id="8230" name="Text Box 516"/>
            <p:cNvSpPr txBox="1">
              <a:spLocks noChangeArrowheads="1"/>
            </p:cNvSpPr>
            <p:nvPr/>
          </p:nvSpPr>
          <p:spPr bwMode="auto">
            <a:xfrm>
              <a:off x="613567" y="4018775"/>
              <a:ext cx="814388" cy="27718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1200" b="0">
                  <a:latin typeface="Impact" pitchFamily="34" charset="0"/>
                </a:rPr>
                <a:t>COACHING</a:t>
              </a:r>
            </a:p>
          </p:txBody>
        </p:sp>
        <p:sp>
          <p:nvSpPr>
            <p:cNvPr id="8231" name="Text Box 517"/>
            <p:cNvSpPr txBox="1">
              <a:spLocks noChangeArrowheads="1"/>
            </p:cNvSpPr>
            <p:nvPr/>
          </p:nvSpPr>
          <p:spPr bwMode="auto">
            <a:xfrm>
              <a:off x="492917" y="4770473"/>
              <a:ext cx="1058863" cy="27718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1200" b="0">
                  <a:latin typeface="Impact" pitchFamily="34" charset="0"/>
                </a:rPr>
                <a:t>PERFORMANCE</a:t>
              </a:r>
            </a:p>
          </p:txBody>
        </p:sp>
        <p:sp>
          <p:nvSpPr>
            <p:cNvPr id="8232" name="Text Box 518"/>
            <p:cNvSpPr txBox="1">
              <a:spLocks noChangeArrowheads="1"/>
            </p:cNvSpPr>
            <p:nvPr/>
          </p:nvSpPr>
          <p:spPr bwMode="auto">
            <a:xfrm>
              <a:off x="604042" y="5522170"/>
              <a:ext cx="830263" cy="27718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1200" b="0">
                  <a:latin typeface="Impact" pitchFamily="34" charset="0"/>
                </a:rPr>
                <a:t>RETENTION</a:t>
              </a:r>
            </a:p>
          </p:txBody>
        </p:sp>
        <p:sp>
          <p:nvSpPr>
            <p:cNvPr id="8233" name="Text Box 519"/>
            <p:cNvSpPr txBox="1">
              <a:spLocks noChangeArrowheads="1"/>
            </p:cNvSpPr>
            <p:nvPr/>
          </p:nvSpPr>
          <p:spPr bwMode="auto">
            <a:xfrm>
              <a:off x="543717" y="6272302"/>
              <a:ext cx="955675" cy="27718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1200" b="0">
                  <a:latin typeface="Impact" pitchFamily="34" charset="0"/>
                </a:rPr>
                <a:t>SUCCESSION</a:t>
              </a:r>
            </a:p>
          </p:txBody>
        </p:sp>
      </p:grpSp>
      <p:sp>
        <p:nvSpPr>
          <p:cNvPr id="5" name="Rectangle 4"/>
          <p:cNvSpPr>
            <a:spLocks noChangeArrowheads="1"/>
          </p:cNvSpPr>
          <p:nvPr/>
        </p:nvSpPr>
        <p:spPr bwMode="auto">
          <a:xfrm>
            <a:off x="1895475" y="9525"/>
            <a:ext cx="4572000" cy="7381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r>
              <a:rPr lang="en-US" sz="1400" i="1" dirty="0">
                <a:solidFill>
                  <a:srgbClr val="FFFFCC"/>
                </a:solidFill>
                <a:latin typeface="Arial" charset="0"/>
                <a:cs typeface="Arial" charset="0"/>
              </a:rPr>
              <a:t>Y</a:t>
            </a:r>
            <a:r>
              <a:rPr lang="en-US" sz="1400" i="1" dirty="0" smtClean="0">
                <a:solidFill>
                  <a:srgbClr val="FFFFCC"/>
                </a:solidFill>
                <a:latin typeface="Arial" charset="0"/>
                <a:cs typeface="Arial" charset="0"/>
              </a:rPr>
              <a:t>our </a:t>
            </a:r>
            <a:r>
              <a:rPr lang="en-US" sz="1400" i="1" dirty="0">
                <a:solidFill>
                  <a:srgbClr val="FFFFCC"/>
                </a:solidFill>
                <a:latin typeface="Arial" charset="0"/>
                <a:cs typeface="Arial" charset="0"/>
              </a:rPr>
              <a:t>business and plans</a:t>
            </a:r>
          </a:p>
          <a:p>
            <a:r>
              <a:rPr lang="en-US" sz="1400" i="1" dirty="0">
                <a:solidFill>
                  <a:srgbClr val="FFFFCC"/>
                </a:solidFill>
                <a:latin typeface="Arial" charset="0"/>
                <a:cs typeface="Arial" charset="0"/>
              </a:rPr>
              <a:t>Culture/Management Assessment</a:t>
            </a:r>
            <a:endParaRPr lang="en-US" sz="1400" dirty="0">
              <a:solidFill>
                <a:srgbClr val="FFFFCC"/>
              </a:solidFill>
              <a:latin typeface="Arial" charset="0"/>
              <a:cs typeface="Arial" charset="0"/>
            </a:endParaRPr>
          </a:p>
          <a:p>
            <a:r>
              <a:rPr lang="en-US" sz="1400" i="1" dirty="0">
                <a:solidFill>
                  <a:srgbClr val="FFFFCC"/>
                </a:solidFill>
                <a:latin typeface="Arial" charset="0"/>
                <a:cs typeface="Arial" charset="0"/>
              </a:rPr>
              <a:t>AMR Benchmark and Job Description</a:t>
            </a:r>
          </a:p>
        </p:txBody>
      </p:sp>
      <p:sp>
        <p:nvSpPr>
          <p:cNvPr id="101" name="Rectangle 100"/>
          <p:cNvSpPr>
            <a:spLocks noChangeArrowheads="1"/>
          </p:cNvSpPr>
          <p:nvPr/>
        </p:nvSpPr>
        <p:spPr bwMode="auto">
          <a:xfrm>
            <a:off x="2036763" y="801688"/>
            <a:ext cx="4572000" cy="5222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r>
              <a:rPr lang="en-US" sz="1400" i="1" dirty="0">
                <a:solidFill>
                  <a:srgbClr val="FFFFCC"/>
                </a:solidFill>
                <a:latin typeface="Arial" charset="0"/>
                <a:cs typeface="Arial" charset="0"/>
              </a:rPr>
              <a:t>Identify the ideal candidate</a:t>
            </a:r>
          </a:p>
          <a:p>
            <a:r>
              <a:rPr lang="en-US" sz="1400" i="1" dirty="0">
                <a:solidFill>
                  <a:srgbClr val="FFFFCC"/>
                </a:solidFill>
                <a:latin typeface="Arial" charset="0"/>
                <a:cs typeface="Arial" charset="0"/>
              </a:rPr>
              <a:t>Write a behaviorally based ad; seed TMP</a:t>
            </a:r>
            <a:endParaRPr lang="en-US" sz="1400" dirty="0">
              <a:solidFill>
                <a:srgbClr val="FFFFCC"/>
              </a:solidFill>
              <a:latin typeface="Arial" charset="0"/>
              <a:cs typeface="Arial" charset="0"/>
            </a:endParaRPr>
          </a:p>
        </p:txBody>
      </p:sp>
      <p:sp>
        <p:nvSpPr>
          <p:cNvPr id="102" name="AutoShape 553"/>
          <p:cNvSpPr>
            <a:spLocks/>
          </p:cNvSpPr>
          <p:nvPr/>
        </p:nvSpPr>
        <p:spPr bwMode="auto">
          <a:xfrm rot="10800000">
            <a:off x="1731963" y="758825"/>
            <a:ext cx="141287" cy="654050"/>
          </a:xfrm>
          <a:prstGeom prst="leftBrace">
            <a:avLst>
              <a:gd name="adj1" fmla="val 98735"/>
              <a:gd name="adj2" fmla="val 50569"/>
            </a:avLst>
          </a:prstGeom>
          <a:noFill/>
          <a:ln w="19050">
            <a:solidFill>
              <a:schemeClr val="tx1"/>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endParaRPr lang="en-US" b="0"/>
          </a:p>
        </p:txBody>
      </p:sp>
      <p:sp>
        <p:nvSpPr>
          <p:cNvPr id="103" name="AutoShape 553"/>
          <p:cNvSpPr>
            <a:spLocks/>
          </p:cNvSpPr>
          <p:nvPr/>
        </p:nvSpPr>
        <p:spPr bwMode="auto">
          <a:xfrm rot="10800000">
            <a:off x="1895475" y="1474788"/>
            <a:ext cx="141288" cy="654050"/>
          </a:xfrm>
          <a:prstGeom prst="leftBrace">
            <a:avLst>
              <a:gd name="adj1" fmla="val 98735"/>
              <a:gd name="adj2" fmla="val 50569"/>
            </a:avLst>
          </a:prstGeom>
          <a:noFill/>
          <a:ln w="19050">
            <a:solidFill>
              <a:schemeClr val="tx1"/>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endParaRPr lang="en-US" b="0"/>
          </a:p>
        </p:txBody>
      </p:sp>
      <p:sp>
        <p:nvSpPr>
          <p:cNvPr id="104" name="AutoShape 553"/>
          <p:cNvSpPr>
            <a:spLocks/>
          </p:cNvSpPr>
          <p:nvPr/>
        </p:nvSpPr>
        <p:spPr bwMode="auto">
          <a:xfrm rot="10800000">
            <a:off x="2036763" y="2203450"/>
            <a:ext cx="139700" cy="654050"/>
          </a:xfrm>
          <a:prstGeom prst="leftBrace">
            <a:avLst>
              <a:gd name="adj1" fmla="val 99857"/>
              <a:gd name="adj2" fmla="val 50569"/>
            </a:avLst>
          </a:prstGeom>
          <a:noFill/>
          <a:ln w="19050">
            <a:solidFill>
              <a:schemeClr val="tx1"/>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endParaRPr lang="en-US" b="0"/>
          </a:p>
        </p:txBody>
      </p:sp>
      <p:sp>
        <p:nvSpPr>
          <p:cNvPr id="105" name="Rectangle 104"/>
          <p:cNvSpPr>
            <a:spLocks noChangeArrowheads="1"/>
          </p:cNvSpPr>
          <p:nvPr/>
        </p:nvSpPr>
        <p:spPr bwMode="auto">
          <a:xfrm>
            <a:off x="2198688" y="1536700"/>
            <a:ext cx="4572000" cy="5238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r>
              <a:rPr lang="en-US" sz="1400" dirty="0">
                <a:solidFill>
                  <a:srgbClr val="FFFFCC"/>
                </a:solidFill>
                <a:latin typeface="Arial" charset="0"/>
                <a:cs typeface="Arial" charset="0"/>
              </a:rPr>
              <a:t>Automated</a:t>
            </a:r>
            <a:r>
              <a:rPr lang="en-US" sz="1400" i="1" dirty="0">
                <a:solidFill>
                  <a:srgbClr val="FFFFCC"/>
                </a:solidFill>
                <a:latin typeface="Arial" charset="0"/>
                <a:cs typeface="Arial" charset="0"/>
              </a:rPr>
              <a:t> candidate screening process</a:t>
            </a:r>
          </a:p>
          <a:p>
            <a:r>
              <a:rPr lang="en-US" sz="1400" i="1" dirty="0">
                <a:solidFill>
                  <a:srgbClr val="FFFFCC"/>
                </a:solidFill>
                <a:latin typeface="Arial" charset="0"/>
                <a:cs typeface="Arial" charset="0"/>
              </a:rPr>
              <a:t>1-5 </a:t>
            </a:r>
            <a:r>
              <a:rPr lang="en-US" sz="1400" dirty="0">
                <a:solidFill>
                  <a:srgbClr val="FFFFCC"/>
                </a:solidFill>
                <a:latin typeface="Arial" charset="0"/>
                <a:cs typeface="Arial" charset="0"/>
              </a:rPr>
              <a:t>guaranteed top performers </a:t>
            </a:r>
            <a:r>
              <a:rPr lang="en-US" sz="1400" i="1" dirty="0">
                <a:solidFill>
                  <a:srgbClr val="FFFFCC"/>
                </a:solidFill>
                <a:latin typeface="Arial" charset="0"/>
                <a:cs typeface="Arial" charset="0"/>
              </a:rPr>
              <a:t>to review</a:t>
            </a:r>
            <a:endParaRPr lang="en-US" sz="1400" dirty="0">
              <a:solidFill>
                <a:srgbClr val="FFFFCC"/>
              </a:solidFill>
              <a:latin typeface="Arial" charset="0"/>
              <a:cs typeface="Arial" charset="0"/>
            </a:endParaRPr>
          </a:p>
        </p:txBody>
      </p:sp>
      <p:sp>
        <p:nvSpPr>
          <p:cNvPr id="106" name="Rectangle 105"/>
          <p:cNvSpPr>
            <a:spLocks noChangeArrowheads="1"/>
          </p:cNvSpPr>
          <p:nvPr/>
        </p:nvSpPr>
        <p:spPr bwMode="auto">
          <a:xfrm>
            <a:off x="2339975" y="2160588"/>
            <a:ext cx="4572000" cy="7381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r>
              <a:rPr lang="en-US" sz="1400" i="1" dirty="0">
                <a:solidFill>
                  <a:srgbClr val="33CCCC"/>
                </a:solidFill>
                <a:latin typeface="Arial" charset="0"/>
                <a:cs typeface="Arial" charset="0"/>
              </a:rPr>
              <a:t>Final interviews</a:t>
            </a:r>
          </a:p>
          <a:p>
            <a:r>
              <a:rPr lang="en-US" sz="1400" i="1" dirty="0">
                <a:solidFill>
                  <a:srgbClr val="33CCCC"/>
                </a:solidFill>
                <a:latin typeface="Arial" charset="0"/>
                <a:cs typeface="Arial" charset="0"/>
              </a:rPr>
              <a:t>Background checks &amp; EEOC reporting</a:t>
            </a:r>
            <a:endParaRPr lang="en-US" sz="1400" dirty="0">
              <a:solidFill>
                <a:srgbClr val="33CCCC"/>
              </a:solidFill>
              <a:latin typeface="Arial" charset="0"/>
              <a:cs typeface="Arial" charset="0"/>
            </a:endParaRPr>
          </a:p>
          <a:p>
            <a:r>
              <a:rPr lang="en-US" sz="1400" i="1" dirty="0">
                <a:solidFill>
                  <a:srgbClr val="33CCCC"/>
                </a:solidFill>
                <a:latin typeface="Arial" charset="0"/>
                <a:cs typeface="Arial" charset="0"/>
              </a:rPr>
              <a:t>A full Communication &amp; Development package</a:t>
            </a:r>
          </a:p>
        </p:txBody>
      </p:sp>
      <p:sp>
        <p:nvSpPr>
          <p:cNvPr id="42" name="Text Box 9"/>
          <p:cNvSpPr txBox="1">
            <a:spLocks noChangeArrowheads="1"/>
          </p:cNvSpPr>
          <p:nvPr/>
        </p:nvSpPr>
        <p:spPr bwMode="auto">
          <a:xfrm>
            <a:off x="4876800" y="6362700"/>
            <a:ext cx="3187989" cy="30777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en-US" sz="1400" b="0" dirty="0">
                <a:latin typeface="Arial" charset="0"/>
              </a:rPr>
              <a:t>© Strategic Talent Management, </a:t>
            </a:r>
            <a:r>
              <a:rPr lang="en-US" sz="1400" b="0" dirty="0" smtClean="0">
                <a:latin typeface="Arial" charset="0"/>
              </a:rPr>
              <a:t>2013</a:t>
            </a:r>
            <a:endParaRPr lang="en-US" sz="1400" b="0" dirty="0">
              <a:latin typeface="Arial"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5555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1000"/>
                                  </p:stCondLst>
                                  <p:childTnLst>
                                    <p:set>
                                      <p:cBhvr>
                                        <p:cTn id="6" dur="1" fill="hold">
                                          <p:stCondLst>
                                            <p:cond delay="0"/>
                                          </p:stCondLst>
                                        </p:cTn>
                                        <p:tgtEl>
                                          <p:spTgt spid="37890"/>
                                        </p:tgtEl>
                                        <p:attrNameLst>
                                          <p:attrName>style.visibility</p:attrName>
                                        </p:attrNameLst>
                                      </p:cBhvr>
                                      <p:to>
                                        <p:strVal val="visible"/>
                                      </p:to>
                                    </p:set>
                                    <p:anim calcmode="lin" valueType="num">
                                      <p:cBhvr>
                                        <p:cTn id="7" dur="1000" fill="hold"/>
                                        <p:tgtEl>
                                          <p:spTgt spid="37890"/>
                                        </p:tgtEl>
                                        <p:attrNameLst>
                                          <p:attrName>ppt_w</p:attrName>
                                        </p:attrNameLst>
                                      </p:cBhvr>
                                      <p:tavLst>
                                        <p:tav tm="0">
                                          <p:val>
                                            <p:fltVal val="0"/>
                                          </p:val>
                                        </p:tav>
                                        <p:tav tm="100000">
                                          <p:val>
                                            <p:strVal val="#ppt_w"/>
                                          </p:val>
                                        </p:tav>
                                      </p:tavLst>
                                    </p:anim>
                                    <p:anim calcmode="lin" valueType="num">
                                      <p:cBhvr>
                                        <p:cTn id="8" dur="1000" fill="hold"/>
                                        <p:tgtEl>
                                          <p:spTgt spid="37890"/>
                                        </p:tgtEl>
                                        <p:attrNameLst>
                                          <p:attrName>ppt_h</p:attrName>
                                        </p:attrNameLst>
                                      </p:cBhvr>
                                      <p:tavLst>
                                        <p:tav tm="0">
                                          <p:val>
                                            <p:fltVal val="0"/>
                                          </p:val>
                                        </p:tav>
                                        <p:tav tm="100000">
                                          <p:val>
                                            <p:strVal val="#ppt_h"/>
                                          </p:val>
                                        </p:tav>
                                      </p:tavLst>
                                    </p:anim>
                                    <p:anim calcmode="lin" valueType="num">
                                      <p:cBhvr>
                                        <p:cTn id="9" dur="1000" fill="hold"/>
                                        <p:tgtEl>
                                          <p:spTgt spid="37890"/>
                                        </p:tgtEl>
                                        <p:attrNameLst>
                                          <p:attrName>style.rotation</p:attrName>
                                        </p:attrNameLst>
                                      </p:cBhvr>
                                      <p:tavLst>
                                        <p:tav tm="0">
                                          <p:val>
                                            <p:fltVal val="90"/>
                                          </p:val>
                                        </p:tav>
                                        <p:tav tm="100000">
                                          <p:val>
                                            <p:fltVal val="0"/>
                                          </p:val>
                                        </p:tav>
                                      </p:tavLst>
                                    </p:anim>
                                    <p:animEffect transition="in" filter="fade">
                                      <p:cBhvr>
                                        <p:cTn id="10" dur="1000"/>
                                        <p:tgtEl>
                                          <p:spTgt spid="37890"/>
                                        </p:tgtEl>
                                      </p:cBhvr>
                                    </p:animEffect>
                                  </p:childTnLst>
                                </p:cTn>
                              </p:par>
                            </p:childTnLst>
                          </p:cTn>
                        </p:par>
                        <p:par>
                          <p:cTn id="11" fill="hold">
                            <p:stCondLst>
                              <p:cond delay="2000"/>
                            </p:stCondLst>
                            <p:childTnLst>
                              <p:par>
                                <p:cTn id="12" presetID="31" presetClass="entr" presetSubtype="0" fill="hold" nodeType="afterEffect">
                                  <p:stCondLst>
                                    <p:cond delay="1000"/>
                                  </p:stCondLst>
                                  <p:childTnLst>
                                    <p:set>
                                      <p:cBhvr>
                                        <p:cTn id="13" dur="1" fill="hold">
                                          <p:stCondLst>
                                            <p:cond delay="0"/>
                                          </p:stCondLst>
                                        </p:cTn>
                                        <p:tgtEl>
                                          <p:spTgt spid="37891"/>
                                        </p:tgtEl>
                                        <p:attrNameLst>
                                          <p:attrName>style.visibility</p:attrName>
                                        </p:attrNameLst>
                                      </p:cBhvr>
                                      <p:to>
                                        <p:strVal val="visible"/>
                                      </p:to>
                                    </p:set>
                                    <p:anim calcmode="lin" valueType="num">
                                      <p:cBhvr>
                                        <p:cTn id="14" dur="1000" fill="hold"/>
                                        <p:tgtEl>
                                          <p:spTgt spid="37891"/>
                                        </p:tgtEl>
                                        <p:attrNameLst>
                                          <p:attrName>ppt_w</p:attrName>
                                        </p:attrNameLst>
                                      </p:cBhvr>
                                      <p:tavLst>
                                        <p:tav tm="0">
                                          <p:val>
                                            <p:fltVal val="0"/>
                                          </p:val>
                                        </p:tav>
                                        <p:tav tm="100000">
                                          <p:val>
                                            <p:strVal val="#ppt_w"/>
                                          </p:val>
                                        </p:tav>
                                      </p:tavLst>
                                    </p:anim>
                                    <p:anim calcmode="lin" valueType="num">
                                      <p:cBhvr>
                                        <p:cTn id="15" dur="1000" fill="hold"/>
                                        <p:tgtEl>
                                          <p:spTgt spid="37891"/>
                                        </p:tgtEl>
                                        <p:attrNameLst>
                                          <p:attrName>ppt_h</p:attrName>
                                        </p:attrNameLst>
                                      </p:cBhvr>
                                      <p:tavLst>
                                        <p:tav tm="0">
                                          <p:val>
                                            <p:fltVal val="0"/>
                                          </p:val>
                                        </p:tav>
                                        <p:tav tm="100000">
                                          <p:val>
                                            <p:strVal val="#ppt_h"/>
                                          </p:val>
                                        </p:tav>
                                      </p:tavLst>
                                    </p:anim>
                                    <p:anim calcmode="lin" valueType="num">
                                      <p:cBhvr>
                                        <p:cTn id="16" dur="1000" fill="hold"/>
                                        <p:tgtEl>
                                          <p:spTgt spid="37891"/>
                                        </p:tgtEl>
                                        <p:attrNameLst>
                                          <p:attrName>style.rotation</p:attrName>
                                        </p:attrNameLst>
                                      </p:cBhvr>
                                      <p:tavLst>
                                        <p:tav tm="0">
                                          <p:val>
                                            <p:fltVal val="90"/>
                                          </p:val>
                                        </p:tav>
                                        <p:tav tm="100000">
                                          <p:val>
                                            <p:fltVal val="0"/>
                                          </p:val>
                                        </p:tav>
                                      </p:tavLst>
                                    </p:anim>
                                    <p:animEffect transition="in" filter="fade">
                                      <p:cBhvr>
                                        <p:cTn id="17" dur="1000"/>
                                        <p:tgtEl>
                                          <p:spTgt spid="37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atellite Dish">
  <a:themeElements>
    <a:clrScheme name="Satellite Dish 4">
      <a:dk1>
        <a:srgbClr val="666A5C"/>
      </a:dk1>
      <a:lt1>
        <a:srgbClr val="FFFFFF"/>
      </a:lt1>
      <a:dk2>
        <a:srgbClr val="757868"/>
      </a:dk2>
      <a:lt2>
        <a:srgbClr val="C4C3AA"/>
      </a:lt2>
      <a:accent1>
        <a:srgbClr val="9AC2C0"/>
      </a:accent1>
      <a:accent2>
        <a:srgbClr val="4D4F45"/>
      </a:accent2>
      <a:accent3>
        <a:srgbClr val="BDBEB9"/>
      </a:accent3>
      <a:accent4>
        <a:srgbClr val="DADADA"/>
      </a:accent4>
      <a:accent5>
        <a:srgbClr val="CADDDC"/>
      </a:accent5>
      <a:accent6>
        <a:srgbClr val="45473E"/>
      </a:accent6>
      <a:hlink>
        <a:srgbClr val="009999"/>
      </a:hlink>
      <a:folHlink>
        <a:srgbClr val="BFCB4F"/>
      </a:folHlink>
    </a:clrScheme>
    <a:fontScheme name="Satellite Dish">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Satellite Dish 1">
        <a:dk1>
          <a:srgbClr val="660000"/>
        </a:dk1>
        <a:lt1>
          <a:srgbClr val="FFFFFF"/>
        </a:lt1>
        <a:dk2>
          <a:srgbClr val="A80000"/>
        </a:dk2>
        <a:lt2>
          <a:srgbClr val="FFFF99"/>
        </a:lt2>
        <a:accent1>
          <a:srgbClr val="FF6600"/>
        </a:accent1>
        <a:accent2>
          <a:srgbClr val="6A0000"/>
        </a:accent2>
        <a:accent3>
          <a:srgbClr val="D1AAAA"/>
        </a:accent3>
        <a:accent4>
          <a:srgbClr val="DADADA"/>
        </a:accent4>
        <a:accent5>
          <a:srgbClr val="FFB8AA"/>
        </a:accent5>
        <a:accent6>
          <a:srgbClr val="5F00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
      <a:clrScheme name="Satellite Dish 2">
        <a:dk1>
          <a:srgbClr val="6A4700"/>
        </a:dk1>
        <a:lt1>
          <a:srgbClr val="FFFFFF"/>
        </a:lt1>
        <a:dk2>
          <a:srgbClr val="522900"/>
        </a:dk2>
        <a:lt2>
          <a:srgbClr val="FFFF99"/>
        </a:lt2>
        <a:accent1>
          <a:srgbClr val="CC9900"/>
        </a:accent1>
        <a:accent2>
          <a:srgbClr val="9C7300"/>
        </a:accent2>
        <a:accent3>
          <a:srgbClr val="B3ACAA"/>
        </a:accent3>
        <a:accent4>
          <a:srgbClr val="DADADA"/>
        </a:accent4>
        <a:accent5>
          <a:srgbClr val="E2CAAA"/>
        </a:accent5>
        <a:accent6>
          <a:srgbClr val="8D6800"/>
        </a:accent6>
        <a:hlink>
          <a:srgbClr val="FF9900"/>
        </a:hlink>
        <a:folHlink>
          <a:srgbClr val="FFFF66"/>
        </a:folHlink>
      </a:clrScheme>
      <a:clrMap bg1="dk2" tx1="lt1" bg2="dk1" tx2="lt2" accent1="accent1" accent2="accent2" accent3="accent3" accent4="accent4" accent5="accent5" accent6="accent6" hlink="hlink" folHlink="folHlink"/>
    </a:extraClrScheme>
    <a:extraClrScheme>
      <a:clrScheme name="Satellite Dish 3">
        <a:dk1>
          <a:srgbClr val="495630"/>
        </a:dk1>
        <a:lt1>
          <a:srgbClr val="FFFFCC"/>
        </a:lt1>
        <a:dk2>
          <a:srgbClr val="2D361C"/>
        </a:dk2>
        <a:lt2>
          <a:srgbClr val="BAD38D"/>
        </a:lt2>
        <a:accent1>
          <a:srgbClr val="68803E"/>
        </a:accent1>
        <a:accent2>
          <a:srgbClr val="556636"/>
        </a:accent2>
        <a:accent3>
          <a:srgbClr val="ADAEAB"/>
        </a:accent3>
        <a:accent4>
          <a:srgbClr val="DADAAE"/>
        </a:accent4>
        <a:accent5>
          <a:srgbClr val="B9C0AF"/>
        </a:accent5>
        <a:accent6>
          <a:srgbClr val="4C5C30"/>
        </a:accent6>
        <a:hlink>
          <a:srgbClr val="339933"/>
        </a:hlink>
        <a:folHlink>
          <a:srgbClr val="D9D400"/>
        </a:folHlink>
      </a:clrScheme>
      <a:clrMap bg1="dk2" tx1="lt1" bg2="dk1" tx2="lt2" accent1="accent1" accent2="accent2" accent3="accent3" accent4="accent4" accent5="accent5" accent6="accent6" hlink="hlink" folHlink="folHlink"/>
    </a:extraClrScheme>
    <a:extraClrScheme>
      <a:clrScheme name="Satellite Dish 4">
        <a:dk1>
          <a:srgbClr val="666A5C"/>
        </a:dk1>
        <a:lt1>
          <a:srgbClr val="FFFFFF"/>
        </a:lt1>
        <a:dk2>
          <a:srgbClr val="757868"/>
        </a:dk2>
        <a:lt2>
          <a:srgbClr val="C4C3AA"/>
        </a:lt2>
        <a:accent1>
          <a:srgbClr val="9AC2C0"/>
        </a:accent1>
        <a:accent2>
          <a:srgbClr val="4D4F45"/>
        </a:accent2>
        <a:accent3>
          <a:srgbClr val="BDBEB9"/>
        </a:accent3>
        <a:accent4>
          <a:srgbClr val="DADADA"/>
        </a:accent4>
        <a:accent5>
          <a:srgbClr val="CADDDC"/>
        </a:accent5>
        <a:accent6>
          <a:srgbClr val="45473E"/>
        </a:accent6>
        <a:hlink>
          <a:srgbClr val="009999"/>
        </a:hlink>
        <a:folHlink>
          <a:srgbClr val="BFCB4F"/>
        </a:folHlink>
      </a:clrScheme>
      <a:clrMap bg1="dk2" tx1="lt1" bg2="dk1" tx2="lt2" accent1="accent1" accent2="accent2" accent3="accent3" accent4="accent4" accent5="accent5" accent6="accent6" hlink="hlink" folHlink="folHlink"/>
    </a:extraClrScheme>
    <a:extraClrScheme>
      <a:clrScheme name="Satellite Dish 5">
        <a:dk1>
          <a:srgbClr val="006664"/>
        </a:dk1>
        <a:lt1>
          <a:srgbClr val="FFFFFF"/>
        </a:lt1>
        <a:dk2>
          <a:srgbClr val="00908D"/>
        </a:dk2>
        <a:lt2>
          <a:srgbClr val="ADE5CD"/>
        </a:lt2>
        <a:accent1>
          <a:srgbClr val="00CCFF"/>
        </a:accent1>
        <a:accent2>
          <a:srgbClr val="006666"/>
        </a:accent2>
        <a:accent3>
          <a:srgbClr val="AAC6C5"/>
        </a:accent3>
        <a:accent4>
          <a:srgbClr val="DADADA"/>
        </a:accent4>
        <a:accent5>
          <a:srgbClr val="AAE2FF"/>
        </a:accent5>
        <a:accent6>
          <a:srgbClr val="005C5C"/>
        </a:accent6>
        <a:hlink>
          <a:srgbClr val="6DD8DB"/>
        </a:hlink>
        <a:folHlink>
          <a:srgbClr val="C5E2FF"/>
        </a:folHlink>
      </a:clrScheme>
      <a:clrMap bg1="dk2" tx1="lt1" bg2="dk1" tx2="lt2" accent1="accent1" accent2="accent2" accent3="accent3" accent4="accent4" accent5="accent5" accent6="accent6" hlink="hlink" folHlink="folHlink"/>
    </a:extraClrScheme>
    <a:extraClrScheme>
      <a:clrScheme name="Satellite Dish 6">
        <a:dk1>
          <a:srgbClr val="000000"/>
        </a:dk1>
        <a:lt1>
          <a:srgbClr val="DDDCC5"/>
        </a:lt1>
        <a:dk2>
          <a:srgbClr val="000000"/>
        </a:dk2>
        <a:lt2>
          <a:srgbClr val="B9B695"/>
        </a:lt2>
        <a:accent1>
          <a:srgbClr val="EAEBE9"/>
        </a:accent1>
        <a:accent2>
          <a:srgbClr val="BFBFAB"/>
        </a:accent2>
        <a:accent3>
          <a:srgbClr val="EBEBDF"/>
        </a:accent3>
        <a:accent4>
          <a:srgbClr val="000000"/>
        </a:accent4>
        <a:accent5>
          <a:srgbClr val="F3F3F2"/>
        </a:accent5>
        <a:accent6>
          <a:srgbClr val="ADAD9B"/>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atellite Dish 7">
        <a:dk1>
          <a:srgbClr val="000000"/>
        </a:dk1>
        <a:lt1>
          <a:srgbClr val="FFFFFF"/>
        </a:lt1>
        <a:dk2>
          <a:srgbClr val="000000"/>
        </a:dk2>
        <a:lt2>
          <a:srgbClr val="B2B2B2"/>
        </a:lt2>
        <a:accent1>
          <a:srgbClr val="336699"/>
        </a:accent1>
        <a:accent2>
          <a:srgbClr val="5F5F5F"/>
        </a:accent2>
        <a:accent3>
          <a:srgbClr val="AAAAAA"/>
        </a:accent3>
        <a:accent4>
          <a:srgbClr val="DADADA"/>
        </a:accent4>
        <a:accent5>
          <a:srgbClr val="ADB8CA"/>
        </a:accent5>
        <a:accent6>
          <a:srgbClr val="555555"/>
        </a:accent6>
        <a:hlink>
          <a:srgbClr val="BBE5FF"/>
        </a:hlink>
        <a:folHlink>
          <a:srgbClr val="B6B3E1"/>
        </a:folHlink>
      </a:clrScheme>
      <a:clrMap bg1="dk2" tx1="lt1" bg2="dk1" tx2="lt2" accent1="accent1" accent2="accent2" accent3="accent3" accent4="accent4" accent5="accent5" accent6="accent6" hlink="hlink" folHlink="folHlink"/>
    </a:extraClrScheme>
    <a:extraClrScheme>
      <a:clrScheme name="Satellite Dish 8">
        <a:dk1>
          <a:srgbClr val="000090"/>
        </a:dk1>
        <a:lt1>
          <a:srgbClr val="EAEAEA"/>
        </a:lt1>
        <a:dk2>
          <a:srgbClr val="3A3AB2"/>
        </a:dk2>
        <a:lt2>
          <a:srgbClr val="CAD4DC"/>
        </a:lt2>
        <a:accent1>
          <a:srgbClr val="3974AF"/>
        </a:accent1>
        <a:accent2>
          <a:srgbClr val="232369"/>
        </a:accent2>
        <a:accent3>
          <a:srgbClr val="AEAED5"/>
        </a:accent3>
        <a:accent4>
          <a:srgbClr val="C8C8C8"/>
        </a:accent4>
        <a:accent5>
          <a:srgbClr val="AEBCD4"/>
        </a:accent5>
        <a:accent6>
          <a:srgbClr val="1F1F5E"/>
        </a:accent6>
        <a:hlink>
          <a:srgbClr val="00CCFF"/>
        </a:hlink>
        <a:folHlink>
          <a:srgbClr val="6699FF"/>
        </a:folHlink>
      </a:clrScheme>
      <a:clrMap bg1="dk2" tx1="lt1" bg2="dk1" tx2="lt2" accent1="accent1" accent2="accent2" accent3="accent3" accent4="accent4" accent5="accent5" accent6="accent6" hlink="hlink" folHlink="folHlink"/>
    </a:extraClrScheme>
    <a:extraClrScheme>
      <a:clrScheme name="Satellite Dish 9">
        <a:dk1>
          <a:srgbClr val="9C9C9C"/>
        </a:dk1>
        <a:lt1>
          <a:srgbClr val="FFFFFF"/>
        </a:lt1>
        <a:dk2>
          <a:srgbClr val="8696CA"/>
        </a:dk2>
        <a:lt2>
          <a:srgbClr val="FFFFFF"/>
        </a:lt2>
        <a:accent1>
          <a:srgbClr val="97D1D5"/>
        </a:accent1>
        <a:accent2>
          <a:srgbClr val="666699"/>
        </a:accent2>
        <a:accent3>
          <a:srgbClr val="C3C9E1"/>
        </a:accent3>
        <a:accent4>
          <a:srgbClr val="DADADA"/>
        </a:accent4>
        <a:accent5>
          <a:srgbClr val="C9E5E7"/>
        </a:accent5>
        <a:accent6>
          <a:srgbClr val="5C5C8A"/>
        </a:accent6>
        <a:hlink>
          <a:srgbClr val="0000FF"/>
        </a:hlink>
        <a:folHlink>
          <a:srgbClr val="00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Satellite Dish</Template>
  <TotalTime>3408</TotalTime>
  <Words>2991</Words>
  <Application>Microsoft Macintosh PowerPoint</Application>
  <PresentationFormat>On-screen Show (4:3)</PresentationFormat>
  <Paragraphs>368</Paragraphs>
  <Slides>18</Slides>
  <Notes>17</Notes>
  <HiddenSlides>0</HiddenSlides>
  <MMClips>0</MMClips>
  <ScaleCrop>false</ScaleCrop>
  <HeadingPairs>
    <vt:vector size="4" baseType="variant">
      <vt:variant>
        <vt:lpstr>Design Template</vt:lpstr>
      </vt:variant>
      <vt:variant>
        <vt:i4>1</vt:i4>
      </vt:variant>
      <vt:variant>
        <vt:lpstr>Slide Titles</vt:lpstr>
      </vt:variant>
      <vt:variant>
        <vt:i4>18</vt:i4>
      </vt:variant>
    </vt:vector>
  </HeadingPairs>
  <TitlesOfParts>
    <vt:vector size="19" baseType="lpstr">
      <vt:lpstr>Satellite Dish</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Email me for “Interview as if Your Bottom Line Depends on it!”</vt:lpstr>
    </vt:vector>
  </TitlesOfParts>
  <Company>Tempe, AZ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HRGroup</dc:creator>
  <cp:lastModifiedBy>Drew McLellan</cp:lastModifiedBy>
  <cp:revision>323</cp:revision>
  <cp:lastPrinted>2013-04-02T14:17:03Z</cp:lastPrinted>
  <dcterms:created xsi:type="dcterms:W3CDTF">2013-05-08T19:38:19Z</dcterms:created>
  <dcterms:modified xsi:type="dcterms:W3CDTF">2013-05-08T19:38:47Z</dcterms:modified>
</cp:coreProperties>
</file>