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26"/>
  </p:notesMasterIdLst>
  <p:sldIdLst>
    <p:sldId id="256" r:id="rId2"/>
    <p:sldId id="258" r:id="rId3"/>
    <p:sldId id="309" r:id="rId4"/>
    <p:sldId id="310" r:id="rId5"/>
    <p:sldId id="259" r:id="rId6"/>
    <p:sldId id="260" r:id="rId7"/>
    <p:sldId id="265" r:id="rId8"/>
    <p:sldId id="261" r:id="rId9"/>
    <p:sldId id="279" r:id="rId10"/>
    <p:sldId id="281" r:id="rId11"/>
    <p:sldId id="308" r:id="rId12"/>
    <p:sldId id="280" r:id="rId13"/>
    <p:sldId id="314" r:id="rId14"/>
    <p:sldId id="313" r:id="rId15"/>
    <p:sldId id="315" r:id="rId16"/>
    <p:sldId id="312" r:id="rId17"/>
    <p:sldId id="316" r:id="rId18"/>
    <p:sldId id="267" r:id="rId19"/>
    <p:sldId id="262" r:id="rId20"/>
    <p:sldId id="317" r:id="rId21"/>
    <p:sldId id="318" r:id="rId22"/>
    <p:sldId id="319" r:id="rId23"/>
    <p:sldId id="321" r:id="rId24"/>
    <p:sldId id="323" r:id="rId25"/>
  </p:sldIdLst>
  <p:sldSz cx="9144000" cy="5143500" type="screen16x9"/>
  <p:notesSz cx="7010400" cy="9296400"/>
  <p:embeddedFontLst>
    <p:embeddedFont>
      <p:font typeface="Fira Sans Extra Condensed Medium" panose="020B0604020202020204" charset="0"/>
      <p:regular r:id="rId27"/>
      <p:bold r:id="rId28"/>
      <p:italic r:id="rId29"/>
      <p:boldItalic r:id="rId30"/>
    </p:embeddedFont>
    <p:embeddedFont>
      <p:font typeface="Montserrat" panose="00000500000000000000" pitchFamily="2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C1CFCD-846D-4526-BAD3-9D584611492B}">
  <a:tblStyle styleId="{0EC1CFCD-846D-4526-BAD3-9D58461149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51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87278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6091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ga9fa940987_2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1" name="Google Shape;541;ga9fa940987_2_9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6721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a9469d1f40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a9469d1f40_0_6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096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a9fa940987_3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a9fa940987_3_2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38639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ga9fa940987_3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5" name="Google Shape;495;ga9fa940987_3_13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2173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a9469d1f40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a9469d1f40_0_6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6897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ga9fa940987_3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5" name="Google Shape;495;ga9fa940987_3_13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384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a9469d1f40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a9469d1f40_0_6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84626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ga9fa940987_3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5" name="Google Shape;495;ga9fa940987_3_13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79335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a9fa940987_1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a9fa940987_1_9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27267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a9469d1f40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a9469d1f40_0_8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4648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a9469d1f4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a9469d1f40_0_3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76142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a9469d1f40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a9469d1f40_0_6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48991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ga9fa940987_3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5" name="Google Shape;495;ga9fa940987_3_13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73216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a9469d1f40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a9469d1f40_0_6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84942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a9469d1f40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a9469d1f40_0_6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0389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a9469d1f4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a9469d1f40_0_3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619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a9469d1f4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a9469d1f40_0_3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0310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a9469d1f40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a9469d1f40_0_5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588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a9469d1f40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a9469d1f40_0_6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1059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a9fa940987_1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a9fa940987_1_4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3546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a9fa940987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a9fa940987_1_2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8254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ga9fa940987_3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5" name="Google Shape;495;ga9fa940987_3_13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6302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643858" y="1172225"/>
            <a:ext cx="67707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52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643852" y="3261775"/>
            <a:ext cx="6770700" cy="5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0"/>
            <a:ext cx="1216200" cy="2571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7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>
            <a:spLocks noGrp="1"/>
          </p:cNvSpPr>
          <p:nvPr>
            <p:ph type="title"/>
          </p:nvPr>
        </p:nvSpPr>
        <p:spPr>
          <a:xfrm>
            <a:off x="717800" y="383175"/>
            <a:ext cx="7708200" cy="9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0" name="Google Shape;140;p23"/>
          <p:cNvSpPr/>
          <p:nvPr/>
        </p:nvSpPr>
        <p:spPr>
          <a:xfrm flipH="1">
            <a:off x="50" y="4834275"/>
            <a:ext cx="4572000" cy="30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3"/>
          <p:cNvSpPr/>
          <p:nvPr/>
        </p:nvSpPr>
        <p:spPr>
          <a:xfrm flipH="1">
            <a:off x="4572000" y="4834275"/>
            <a:ext cx="4572000" cy="309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11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>
            <a:spLocks noGrp="1"/>
          </p:cNvSpPr>
          <p:nvPr>
            <p:ph type="title" hasCustomPrompt="1"/>
          </p:nvPr>
        </p:nvSpPr>
        <p:spPr>
          <a:xfrm>
            <a:off x="750975" y="2819150"/>
            <a:ext cx="2164200" cy="6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3000">
                <a:solidFill>
                  <a:schemeClr val="dk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48" name="Google Shape;148;p25"/>
          <p:cNvSpPr txBox="1">
            <a:spLocks noGrp="1"/>
          </p:cNvSpPr>
          <p:nvPr>
            <p:ph type="subTitle" idx="1"/>
          </p:nvPr>
        </p:nvSpPr>
        <p:spPr>
          <a:xfrm>
            <a:off x="750975" y="3390050"/>
            <a:ext cx="2164200" cy="64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400">
                <a:solidFill>
                  <a:schemeClr val="dk1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9" name="Google Shape;149;p25"/>
          <p:cNvSpPr txBox="1">
            <a:spLocks noGrp="1"/>
          </p:cNvSpPr>
          <p:nvPr>
            <p:ph type="title" idx="2" hasCustomPrompt="1"/>
          </p:nvPr>
        </p:nvSpPr>
        <p:spPr>
          <a:xfrm>
            <a:off x="3508587" y="2819150"/>
            <a:ext cx="2164200" cy="6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3000">
                <a:solidFill>
                  <a:schemeClr val="dk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0" name="Google Shape;150;p25"/>
          <p:cNvSpPr txBox="1">
            <a:spLocks noGrp="1"/>
          </p:cNvSpPr>
          <p:nvPr>
            <p:ph type="subTitle" idx="3"/>
          </p:nvPr>
        </p:nvSpPr>
        <p:spPr>
          <a:xfrm>
            <a:off x="3508587" y="3390050"/>
            <a:ext cx="2164200" cy="64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400">
                <a:solidFill>
                  <a:schemeClr val="dk1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1" name="Google Shape;151;p25"/>
          <p:cNvSpPr txBox="1">
            <a:spLocks noGrp="1"/>
          </p:cNvSpPr>
          <p:nvPr>
            <p:ph type="title" idx="4"/>
          </p:nvPr>
        </p:nvSpPr>
        <p:spPr>
          <a:xfrm>
            <a:off x="717800" y="383175"/>
            <a:ext cx="7708200" cy="64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52" name="Google Shape;152;p25"/>
          <p:cNvSpPr txBox="1">
            <a:spLocks noGrp="1"/>
          </p:cNvSpPr>
          <p:nvPr>
            <p:ph type="title" idx="5" hasCustomPrompt="1"/>
          </p:nvPr>
        </p:nvSpPr>
        <p:spPr>
          <a:xfrm>
            <a:off x="6216100" y="2819150"/>
            <a:ext cx="2164200" cy="6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3000">
                <a:solidFill>
                  <a:schemeClr val="dk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3" name="Google Shape;153;p25"/>
          <p:cNvSpPr txBox="1">
            <a:spLocks noGrp="1"/>
          </p:cNvSpPr>
          <p:nvPr>
            <p:ph type="subTitle" idx="6"/>
          </p:nvPr>
        </p:nvSpPr>
        <p:spPr>
          <a:xfrm>
            <a:off x="6216100" y="3390050"/>
            <a:ext cx="2164200" cy="64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400">
                <a:solidFill>
                  <a:schemeClr val="dk1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4" name="Google Shape;154;p25"/>
          <p:cNvSpPr/>
          <p:nvPr/>
        </p:nvSpPr>
        <p:spPr>
          <a:xfrm flipH="1">
            <a:off x="50" y="4834275"/>
            <a:ext cx="4572000" cy="30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25"/>
          <p:cNvSpPr/>
          <p:nvPr/>
        </p:nvSpPr>
        <p:spPr>
          <a:xfrm flipH="1">
            <a:off x="4572000" y="4834275"/>
            <a:ext cx="4572000" cy="309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3968425" y="2227050"/>
            <a:ext cx="4462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47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3968275" y="3045375"/>
            <a:ext cx="4462500" cy="6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 hasCustomPrompt="1"/>
          </p:nvPr>
        </p:nvSpPr>
        <p:spPr>
          <a:xfrm>
            <a:off x="3968350" y="1262325"/>
            <a:ext cx="4462500" cy="11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16" name="Google Shape;16;p3"/>
          <p:cNvSpPr/>
          <p:nvPr/>
        </p:nvSpPr>
        <p:spPr>
          <a:xfrm rot="10800000" flipH="1">
            <a:off x="1441925" y="2571600"/>
            <a:ext cx="1216200" cy="159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/>
          <p:nvPr/>
        </p:nvSpPr>
        <p:spPr>
          <a:xfrm rot="10800000" flipH="1">
            <a:off x="2658125" y="0"/>
            <a:ext cx="12162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717800" y="383175"/>
            <a:ext cx="7708200" cy="64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1" name="Google Shape;31;p6"/>
          <p:cNvSpPr/>
          <p:nvPr/>
        </p:nvSpPr>
        <p:spPr>
          <a:xfrm rot="5400000">
            <a:off x="6703350" y="2702925"/>
            <a:ext cx="4572000" cy="309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1156525" y="1340400"/>
            <a:ext cx="42321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1156525" y="2096100"/>
            <a:ext cx="4232100" cy="20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400">
                <a:solidFill>
                  <a:schemeClr val="accent2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/>
          <p:nvPr/>
        </p:nvSpPr>
        <p:spPr>
          <a:xfrm>
            <a:off x="6732125" y="0"/>
            <a:ext cx="1216200" cy="2571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7"/>
          <p:cNvSpPr/>
          <p:nvPr/>
        </p:nvSpPr>
        <p:spPr>
          <a:xfrm>
            <a:off x="7951325" y="2571750"/>
            <a:ext cx="1216200" cy="257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713375" y="2227050"/>
            <a:ext cx="4462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713225" y="3045375"/>
            <a:ext cx="4462500" cy="6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title" idx="2" hasCustomPrompt="1"/>
          </p:nvPr>
        </p:nvSpPr>
        <p:spPr>
          <a:xfrm>
            <a:off x="713300" y="1262325"/>
            <a:ext cx="4462500" cy="11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46" name="Google Shape;46;p9"/>
          <p:cNvSpPr/>
          <p:nvPr/>
        </p:nvSpPr>
        <p:spPr>
          <a:xfrm>
            <a:off x="5270400" y="979500"/>
            <a:ext cx="1216200" cy="159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>
            <a:off x="6486600" y="2571900"/>
            <a:ext cx="12162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717800" y="383175"/>
            <a:ext cx="770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ctrTitle" idx="2"/>
          </p:nvPr>
        </p:nvSpPr>
        <p:spPr>
          <a:xfrm>
            <a:off x="2310350" y="1446813"/>
            <a:ext cx="2150400" cy="3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1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title" idx="3" hasCustomPrompt="1"/>
          </p:nvPr>
        </p:nvSpPr>
        <p:spPr>
          <a:xfrm>
            <a:off x="717800" y="1521025"/>
            <a:ext cx="1493400" cy="941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8000"/>
              <a:buNone/>
              <a:defRPr sz="7000">
                <a:solidFill>
                  <a:srgbClr val="4A8C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65" name="Google Shape;65;p14"/>
          <p:cNvSpPr txBox="1">
            <a:spLocks noGrp="1"/>
          </p:cNvSpPr>
          <p:nvPr>
            <p:ph type="subTitle" idx="1"/>
          </p:nvPr>
        </p:nvSpPr>
        <p:spPr>
          <a:xfrm>
            <a:off x="2310350" y="1858875"/>
            <a:ext cx="2150400" cy="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None/>
              <a:defRPr sz="14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ctrTitle" idx="4"/>
          </p:nvPr>
        </p:nvSpPr>
        <p:spPr>
          <a:xfrm>
            <a:off x="6233050" y="1446813"/>
            <a:ext cx="2150400" cy="3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1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title" idx="5" hasCustomPrompt="1"/>
          </p:nvPr>
        </p:nvSpPr>
        <p:spPr>
          <a:xfrm>
            <a:off x="4686400" y="1521025"/>
            <a:ext cx="1493400" cy="941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8000"/>
              <a:buNone/>
              <a:defRPr sz="7000">
                <a:solidFill>
                  <a:srgbClr val="4A8C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68" name="Google Shape;68;p14"/>
          <p:cNvSpPr txBox="1">
            <a:spLocks noGrp="1"/>
          </p:cNvSpPr>
          <p:nvPr>
            <p:ph type="subTitle" idx="6"/>
          </p:nvPr>
        </p:nvSpPr>
        <p:spPr>
          <a:xfrm>
            <a:off x="6275800" y="1858878"/>
            <a:ext cx="2150400" cy="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None/>
              <a:defRPr sz="14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ctrTitle" idx="7"/>
          </p:nvPr>
        </p:nvSpPr>
        <p:spPr>
          <a:xfrm>
            <a:off x="2310350" y="2868777"/>
            <a:ext cx="2150400" cy="3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1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title" idx="8" hasCustomPrompt="1"/>
          </p:nvPr>
        </p:nvSpPr>
        <p:spPr>
          <a:xfrm>
            <a:off x="717800" y="2960450"/>
            <a:ext cx="1493400" cy="941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8000"/>
              <a:buNone/>
              <a:defRPr sz="7000">
                <a:solidFill>
                  <a:srgbClr val="4A8C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71" name="Google Shape;71;p14"/>
          <p:cNvSpPr txBox="1">
            <a:spLocks noGrp="1"/>
          </p:cNvSpPr>
          <p:nvPr>
            <p:ph type="subTitle" idx="9"/>
          </p:nvPr>
        </p:nvSpPr>
        <p:spPr>
          <a:xfrm>
            <a:off x="2310350" y="3298325"/>
            <a:ext cx="2150400" cy="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None/>
              <a:defRPr sz="14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ctrTitle" idx="13"/>
          </p:nvPr>
        </p:nvSpPr>
        <p:spPr>
          <a:xfrm>
            <a:off x="6275650" y="2868775"/>
            <a:ext cx="2150400" cy="3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1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title" idx="14" hasCustomPrompt="1"/>
          </p:nvPr>
        </p:nvSpPr>
        <p:spPr>
          <a:xfrm>
            <a:off x="4686400" y="2960450"/>
            <a:ext cx="1493400" cy="941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8000"/>
              <a:buNone/>
              <a:defRPr sz="7000">
                <a:solidFill>
                  <a:srgbClr val="4A8C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000"/>
              <a:buFont typeface="Fira Sans Extra Condensed Medium"/>
              <a:buNone/>
              <a:defRPr sz="80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74" name="Google Shape;74;p14"/>
          <p:cNvSpPr txBox="1">
            <a:spLocks noGrp="1"/>
          </p:cNvSpPr>
          <p:nvPr>
            <p:ph type="subTitle" idx="15"/>
          </p:nvPr>
        </p:nvSpPr>
        <p:spPr>
          <a:xfrm>
            <a:off x="6275800" y="3298325"/>
            <a:ext cx="2150400" cy="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None/>
              <a:defRPr sz="14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5" name="Google Shape;75;p14"/>
          <p:cNvSpPr/>
          <p:nvPr/>
        </p:nvSpPr>
        <p:spPr>
          <a:xfrm>
            <a:off x="50" y="4834275"/>
            <a:ext cx="4572000" cy="30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4"/>
          <p:cNvSpPr/>
          <p:nvPr/>
        </p:nvSpPr>
        <p:spPr>
          <a:xfrm>
            <a:off x="4572000" y="4834275"/>
            <a:ext cx="4572000" cy="309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717800" y="383175"/>
            <a:ext cx="770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subTitle" idx="1"/>
          </p:nvPr>
        </p:nvSpPr>
        <p:spPr>
          <a:xfrm>
            <a:off x="788100" y="2390400"/>
            <a:ext cx="2261700" cy="4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subTitle" idx="2"/>
          </p:nvPr>
        </p:nvSpPr>
        <p:spPr>
          <a:xfrm>
            <a:off x="788100" y="2765850"/>
            <a:ext cx="22617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subTitle" idx="3"/>
          </p:nvPr>
        </p:nvSpPr>
        <p:spPr>
          <a:xfrm>
            <a:off x="3441150" y="2390400"/>
            <a:ext cx="2261700" cy="4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subTitle" idx="4"/>
          </p:nvPr>
        </p:nvSpPr>
        <p:spPr>
          <a:xfrm>
            <a:off x="3441150" y="2765850"/>
            <a:ext cx="22617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subTitle" idx="5"/>
          </p:nvPr>
        </p:nvSpPr>
        <p:spPr>
          <a:xfrm>
            <a:off x="6094200" y="2390400"/>
            <a:ext cx="2261700" cy="4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subTitle" idx="6"/>
          </p:nvPr>
        </p:nvSpPr>
        <p:spPr>
          <a:xfrm>
            <a:off x="6094200" y="2765850"/>
            <a:ext cx="22617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7"/>
          <p:cNvSpPr/>
          <p:nvPr/>
        </p:nvSpPr>
        <p:spPr>
          <a:xfrm flipH="1">
            <a:off x="4572000" y="4834275"/>
            <a:ext cx="4572000" cy="30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7"/>
          <p:cNvSpPr/>
          <p:nvPr/>
        </p:nvSpPr>
        <p:spPr>
          <a:xfrm flipH="1">
            <a:off x="50" y="4834275"/>
            <a:ext cx="4572000" cy="309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1">
  <p:cSld name="CUSTOM_6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3984975" y="1495800"/>
            <a:ext cx="4055400" cy="72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subTitle" idx="1"/>
          </p:nvPr>
        </p:nvSpPr>
        <p:spPr>
          <a:xfrm>
            <a:off x="3994375" y="2142600"/>
            <a:ext cx="4055400" cy="150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0"/>
          <p:cNvSpPr/>
          <p:nvPr/>
        </p:nvSpPr>
        <p:spPr>
          <a:xfrm rot="10800000" flipH="1">
            <a:off x="0" y="2571825"/>
            <a:ext cx="1216200" cy="257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0"/>
          <p:cNvSpPr/>
          <p:nvPr/>
        </p:nvSpPr>
        <p:spPr>
          <a:xfrm rot="10800000" flipH="1">
            <a:off x="1219200" y="1247175"/>
            <a:ext cx="1216200" cy="1324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5" r:id="rId5"/>
    <p:sldLayoutId id="2147483658" r:id="rId6"/>
    <p:sldLayoutId id="2147483660" r:id="rId7"/>
    <p:sldLayoutId id="2147483663" r:id="rId8"/>
    <p:sldLayoutId id="2147483666" r:id="rId9"/>
    <p:sldLayoutId id="2147483669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raigCodyandCompany" TargetMode="External"/><Relationship Id="rId2" Type="http://schemas.openxmlformats.org/officeDocument/2006/relationships/hyperlink" Target="https://craigcodyandcompany.com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hyperlink" Target="https://twitter.com/craigc274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70C0"/>
                </a:solidFill>
              </a:rPr>
              <a:t>Craig Cody &amp; Company, Inc.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186" name="Google Shape;186;p30"/>
          <p:cNvSpPr txBox="1">
            <a:spLocks noGrp="1"/>
          </p:cNvSpPr>
          <p:nvPr>
            <p:ph type="subTitle" idx="1"/>
          </p:nvPr>
        </p:nvSpPr>
        <p:spPr>
          <a:xfrm>
            <a:off x="1643852" y="3261774"/>
            <a:ext cx="6770700" cy="8036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70C0"/>
                </a:solidFill>
              </a:rPr>
              <a:t>Tax Strategies for 2021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70C0"/>
                </a:solidFill>
              </a:rPr>
              <a:t>Your Tax Planning Journey Starts Here</a:t>
            </a:r>
            <a:endParaRPr dirty="0" smtClean="0">
              <a:solidFill>
                <a:srgbClr val="0070C0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281" y="203675"/>
            <a:ext cx="849223" cy="7315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1197272" cy="255900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glow>
              <a:schemeClr val="accent1"/>
            </a:glow>
            <a:outerShdw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55"/>
          <p:cNvSpPr txBox="1">
            <a:spLocks noGrp="1"/>
          </p:cNvSpPr>
          <p:nvPr>
            <p:ph type="title"/>
          </p:nvPr>
        </p:nvSpPr>
        <p:spPr>
          <a:xfrm>
            <a:off x="750975" y="2700746"/>
            <a:ext cx="2164200" cy="6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</a:rPr>
              <a:t>50%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544" name="Google Shape;544;p55"/>
          <p:cNvSpPr txBox="1">
            <a:spLocks noGrp="1"/>
          </p:cNvSpPr>
          <p:nvPr>
            <p:ph type="subTitle" idx="1"/>
          </p:nvPr>
        </p:nvSpPr>
        <p:spPr>
          <a:xfrm>
            <a:off x="750975" y="3271646"/>
            <a:ext cx="2164200" cy="64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dirty="0" smtClean="0">
                <a:solidFill>
                  <a:srgbClr val="0070C0"/>
                </a:solidFill>
              </a:rPr>
              <a:t>2020 - Reduction in Revenue vs 2019 or a Full or Partial Government Shutdown Credit (50% of up to $10,000 in wages)</a:t>
            </a:r>
            <a:endParaRPr sz="1300" dirty="0">
              <a:solidFill>
                <a:srgbClr val="0070C0"/>
              </a:solidFill>
            </a:endParaRPr>
          </a:p>
        </p:txBody>
      </p:sp>
      <p:sp>
        <p:nvSpPr>
          <p:cNvPr id="545" name="Google Shape;545;p55"/>
          <p:cNvSpPr txBox="1">
            <a:spLocks noGrp="1"/>
          </p:cNvSpPr>
          <p:nvPr>
            <p:ph type="title" idx="2"/>
          </p:nvPr>
        </p:nvSpPr>
        <p:spPr>
          <a:xfrm>
            <a:off x="3409917" y="2700746"/>
            <a:ext cx="2164200" cy="6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70C0"/>
                </a:solidFill>
              </a:rPr>
              <a:t>2</a:t>
            </a:r>
            <a:r>
              <a:rPr lang="en" dirty="0" smtClean="0">
                <a:solidFill>
                  <a:srgbClr val="0070C0"/>
                </a:solidFill>
              </a:rPr>
              <a:t>0</a:t>
            </a:r>
            <a:r>
              <a:rPr lang="en" dirty="0">
                <a:solidFill>
                  <a:srgbClr val="0070C0"/>
                </a:solidFill>
              </a:rPr>
              <a:t>%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546" name="Google Shape;546;p55"/>
          <p:cNvSpPr txBox="1">
            <a:spLocks noGrp="1"/>
          </p:cNvSpPr>
          <p:nvPr>
            <p:ph type="subTitle" idx="3"/>
          </p:nvPr>
        </p:nvSpPr>
        <p:spPr>
          <a:xfrm>
            <a:off x="3409917" y="3271646"/>
            <a:ext cx="2164200" cy="64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>
                <a:solidFill>
                  <a:srgbClr val="0070C0"/>
                </a:solidFill>
              </a:rPr>
              <a:t>2021 – Reduction in Revenue vs 2019 or a Full or Partial Government Shutdown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547" name="Google Shape;547;p55"/>
          <p:cNvSpPr txBox="1">
            <a:spLocks noGrp="1"/>
          </p:cNvSpPr>
          <p:nvPr>
            <p:ph type="title" idx="4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Percentages</a:t>
            </a:r>
            <a:endParaRPr dirty="0"/>
          </a:p>
        </p:txBody>
      </p:sp>
      <p:sp>
        <p:nvSpPr>
          <p:cNvPr id="548" name="Google Shape;548;p55"/>
          <p:cNvSpPr txBox="1">
            <a:spLocks noGrp="1"/>
          </p:cNvSpPr>
          <p:nvPr>
            <p:ph type="title" idx="5"/>
          </p:nvPr>
        </p:nvSpPr>
        <p:spPr>
          <a:xfrm>
            <a:off x="6117430" y="2700746"/>
            <a:ext cx="2164200" cy="6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70C0"/>
                </a:solidFill>
              </a:rPr>
              <a:t>7</a:t>
            </a:r>
            <a:r>
              <a:rPr lang="en" dirty="0" smtClean="0">
                <a:solidFill>
                  <a:srgbClr val="0070C0"/>
                </a:solidFill>
              </a:rPr>
              <a:t>0</a:t>
            </a:r>
            <a:r>
              <a:rPr lang="en" dirty="0">
                <a:solidFill>
                  <a:srgbClr val="0070C0"/>
                </a:solidFill>
              </a:rPr>
              <a:t>%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549" name="Google Shape;549;p55"/>
          <p:cNvSpPr txBox="1">
            <a:spLocks noGrp="1"/>
          </p:cNvSpPr>
          <p:nvPr>
            <p:ph type="subTitle" idx="6"/>
          </p:nvPr>
        </p:nvSpPr>
        <p:spPr>
          <a:xfrm>
            <a:off x="6117430" y="3271645"/>
            <a:ext cx="2164200" cy="9780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>
                <a:solidFill>
                  <a:srgbClr val="0070C0"/>
                </a:solidFill>
              </a:rPr>
              <a:t>Credit is 70% of up to $10,000 in wages 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>
                <a:solidFill>
                  <a:srgbClr val="0070C0"/>
                </a:solidFill>
              </a:rPr>
              <a:t>Q1 and Q2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550" name="Google Shape;550;p55"/>
          <p:cNvSpPr/>
          <p:nvPr/>
        </p:nvSpPr>
        <p:spPr>
          <a:xfrm>
            <a:off x="1229175" y="1477959"/>
            <a:ext cx="1090200" cy="1090200"/>
          </a:xfrm>
          <a:prstGeom prst="donut">
            <a:avLst>
              <a:gd name="adj" fmla="val 1831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1" name="Google Shape;551;p55"/>
          <p:cNvSpPr/>
          <p:nvPr/>
        </p:nvSpPr>
        <p:spPr>
          <a:xfrm>
            <a:off x="1229175" y="1477959"/>
            <a:ext cx="1090200" cy="1090200"/>
          </a:xfrm>
          <a:prstGeom prst="blockArc">
            <a:avLst>
              <a:gd name="adj1" fmla="val 2176059"/>
              <a:gd name="adj2" fmla="val 12879143"/>
              <a:gd name="adj3" fmla="val 18814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1C448"/>
              </a:solidFill>
            </a:endParaRPr>
          </a:p>
        </p:txBody>
      </p:sp>
      <p:sp>
        <p:nvSpPr>
          <p:cNvPr id="552" name="Google Shape;552;p55"/>
          <p:cNvSpPr/>
          <p:nvPr/>
        </p:nvSpPr>
        <p:spPr>
          <a:xfrm>
            <a:off x="3928230" y="1477959"/>
            <a:ext cx="1090200" cy="1090200"/>
          </a:xfrm>
          <a:prstGeom prst="donut">
            <a:avLst>
              <a:gd name="adj" fmla="val 1831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3" name="Google Shape;553;p55"/>
          <p:cNvSpPr/>
          <p:nvPr/>
        </p:nvSpPr>
        <p:spPr>
          <a:xfrm>
            <a:off x="3928230" y="1477959"/>
            <a:ext cx="1090200" cy="1090200"/>
          </a:xfrm>
          <a:prstGeom prst="blockArc">
            <a:avLst>
              <a:gd name="adj1" fmla="val 3925824"/>
              <a:gd name="adj2" fmla="val 9308061"/>
              <a:gd name="adj3" fmla="val 183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1C448"/>
              </a:solidFill>
            </a:endParaRPr>
          </a:p>
        </p:txBody>
      </p:sp>
      <p:sp>
        <p:nvSpPr>
          <p:cNvPr id="554" name="Google Shape;554;p55"/>
          <p:cNvSpPr/>
          <p:nvPr/>
        </p:nvSpPr>
        <p:spPr>
          <a:xfrm>
            <a:off x="6654430" y="1477959"/>
            <a:ext cx="1090200" cy="1090200"/>
          </a:xfrm>
          <a:prstGeom prst="donut">
            <a:avLst>
              <a:gd name="adj" fmla="val 1831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" name="Google Shape;555;p55"/>
          <p:cNvSpPr/>
          <p:nvPr/>
        </p:nvSpPr>
        <p:spPr>
          <a:xfrm>
            <a:off x="6654430" y="1477959"/>
            <a:ext cx="1090200" cy="1090200"/>
          </a:xfrm>
          <a:prstGeom prst="blockArc">
            <a:avLst>
              <a:gd name="adj1" fmla="val 3925824"/>
              <a:gd name="adj2" fmla="val 19334924"/>
              <a:gd name="adj3" fmla="val 17155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1C448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5473249" y="1901170"/>
            <a:ext cx="703891" cy="289450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8827" y="4849090"/>
            <a:ext cx="4565173" cy="2840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2" y="127475"/>
            <a:ext cx="849223" cy="731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4"/>
          <p:cNvSpPr txBox="1">
            <a:spLocks noGrp="1"/>
          </p:cNvSpPr>
          <p:nvPr>
            <p:ph type="title"/>
          </p:nvPr>
        </p:nvSpPr>
        <p:spPr>
          <a:xfrm>
            <a:off x="3968425" y="2404656"/>
            <a:ext cx="4462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Round 1 PPP Forgiveness</a:t>
            </a:r>
            <a:endParaRPr dirty="0"/>
          </a:p>
        </p:txBody>
      </p:sp>
      <p:sp>
        <p:nvSpPr>
          <p:cNvPr id="224" name="Google Shape;224;p34"/>
          <p:cNvSpPr txBox="1">
            <a:spLocks noGrp="1"/>
          </p:cNvSpPr>
          <p:nvPr>
            <p:ph type="title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</a:rPr>
              <a:t>03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0072" y="0"/>
            <a:ext cx="1212273" cy="257348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2" y="127475"/>
            <a:ext cx="849223" cy="73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15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Round 1 PPP Forgiveness</a:t>
            </a:r>
            <a:endParaRPr dirty="0"/>
          </a:p>
        </p:txBody>
      </p:sp>
      <p:sp>
        <p:nvSpPr>
          <p:cNvPr id="505" name="Google Shape;505;p54"/>
          <p:cNvSpPr txBox="1"/>
          <p:nvPr/>
        </p:nvSpPr>
        <p:spPr>
          <a:xfrm flipH="1">
            <a:off x="5634667" y="1538133"/>
            <a:ext cx="13533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smtClean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24 weeks </a:t>
            </a:r>
            <a:endParaRPr sz="1800" b="1" dirty="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12" name="Google Shape;512;p54"/>
          <p:cNvSpPr txBox="1"/>
          <p:nvPr/>
        </p:nvSpPr>
        <p:spPr>
          <a:xfrm flipH="1">
            <a:off x="2082446" y="1543505"/>
            <a:ext cx="13533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smtClean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8 weeks </a:t>
            </a:r>
            <a:endParaRPr sz="1800" b="1" dirty="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13" name="Google Shape;513;p54"/>
          <p:cNvSpPr txBox="1"/>
          <p:nvPr/>
        </p:nvSpPr>
        <p:spPr>
          <a:xfrm>
            <a:off x="5634667" y="2078045"/>
            <a:ext cx="3437838" cy="1051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smtClean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Expenses are deductible</a:t>
            </a:r>
            <a:endParaRPr sz="1800" b="1" dirty="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14" name="Google Shape;514;p54"/>
          <p:cNvSpPr txBox="1"/>
          <p:nvPr/>
        </p:nvSpPr>
        <p:spPr>
          <a:xfrm>
            <a:off x="854093" y="2262329"/>
            <a:ext cx="2795075" cy="682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smtClean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Loan is not taxable</a:t>
            </a:r>
            <a:endParaRPr sz="1800" b="1" dirty="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" name="Google Shape;512;p54"/>
          <p:cNvSpPr txBox="1"/>
          <p:nvPr/>
        </p:nvSpPr>
        <p:spPr>
          <a:xfrm flipH="1">
            <a:off x="3774195" y="1538133"/>
            <a:ext cx="13533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smtClean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VS.</a:t>
            </a:r>
            <a:endParaRPr sz="1800" b="1" dirty="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8" name="Google Shape;512;p54"/>
          <p:cNvSpPr txBox="1"/>
          <p:nvPr/>
        </p:nvSpPr>
        <p:spPr>
          <a:xfrm flipH="1">
            <a:off x="3774195" y="2424963"/>
            <a:ext cx="13533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smtClean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AND</a:t>
            </a:r>
            <a:endParaRPr sz="1800" b="1" dirty="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78827" y="4849090"/>
            <a:ext cx="4565173" cy="2840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2" y="127475"/>
            <a:ext cx="849223" cy="7315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24233" y="3224981"/>
            <a:ext cx="7767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1"/>
                </a:solidFill>
                <a:latin typeface="Montserrat"/>
                <a:ea typeface="Montserrat"/>
                <a:cs typeface="Montserrat"/>
              </a:rPr>
              <a:t>Qualified expenses: Salaries, Health Ins, Retirement, Internet, </a:t>
            </a:r>
            <a:r>
              <a:rPr lang="en-US" sz="1800" b="1" dirty="0" smtClean="0">
                <a:solidFill>
                  <a:schemeClr val="accent1"/>
                </a:solidFill>
                <a:latin typeface="Montserrat"/>
                <a:ea typeface="Montserrat"/>
                <a:cs typeface="Montserrat"/>
              </a:rPr>
              <a:t>              Utilities </a:t>
            </a:r>
            <a:r>
              <a:rPr lang="en-US" sz="1800" b="1" dirty="0">
                <a:solidFill>
                  <a:schemeClr val="accent1"/>
                </a:solidFill>
                <a:latin typeface="Montserrat"/>
                <a:ea typeface="Montserrat"/>
                <a:cs typeface="Montserrat"/>
              </a:rPr>
              <a:t>and </a:t>
            </a:r>
            <a:r>
              <a:rPr lang="en-US" sz="1800" b="1" dirty="0" smtClean="0">
                <a:solidFill>
                  <a:schemeClr val="accent1"/>
                </a:solidFill>
                <a:latin typeface="Montserrat"/>
                <a:ea typeface="Montserrat"/>
                <a:cs typeface="Montserrat"/>
              </a:rPr>
              <a:t>Rent.</a:t>
            </a:r>
            <a:endParaRPr lang="en-US" sz="1800" b="1" dirty="0">
              <a:solidFill>
                <a:schemeClr val="accent1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53"/>
          <p:cNvSpPr txBox="1">
            <a:spLocks noGrp="1"/>
          </p:cNvSpPr>
          <p:nvPr>
            <p:ph type="title"/>
          </p:nvPr>
        </p:nvSpPr>
        <p:spPr>
          <a:xfrm>
            <a:off x="713374" y="2227049"/>
            <a:ext cx="5233515" cy="14108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Section 139</a:t>
            </a:r>
            <a:endParaRPr dirty="0"/>
          </a:p>
        </p:txBody>
      </p:sp>
      <p:sp>
        <p:nvSpPr>
          <p:cNvPr id="498" name="Google Shape;498;p53"/>
          <p:cNvSpPr txBox="1">
            <a:spLocks noGrp="1"/>
          </p:cNvSpPr>
          <p:nvPr>
            <p:ph type="subTitle" idx="1"/>
          </p:nvPr>
        </p:nvSpPr>
        <p:spPr>
          <a:xfrm>
            <a:off x="589934" y="3433476"/>
            <a:ext cx="5751871" cy="16006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</a:pPr>
            <a:r>
              <a:rPr lang="en-US" dirty="0">
                <a:solidFill>
                  <a:srgbClr val="0070C0"/>
                </a:solidFill>
              </a:rPr>
              <a:t>A “qualified </a:t>
            </a:r>
            <a:r>
              <a:rPr lang="en-US" b="1" dirty="0">
                <a:solidFill>
                  <a:srgbClr val="0070C0"/>
                </a:solidFill>
              </a:rPr>
              <a:t>disaster relief payment</a:t>
            </a:r>
            <a:r>
              <a:rPr lang="en-US" dirty="0">
                <a:solidFill>
                  <a:srgbClr val="0070C0"/>
                </a:solidFill>
              </a:rPr>
              <a:t>” is defined by </a:t>
            </a:r>
            <a:r>
              <a:rPr lang="en-US" b="1" dirty="0">
                <a:solidFill>
                  <a:srgbClr val="0070C0"/>
                </a:solidFill>
              </a:rPr>
              <a:t>section 139</a:t>
            </a:r>
            <a:r>
              <a:rPr lang="en-US" dirty="0">
                <a:solidFill>
                  <a:srgbClr val="0070C0"/>
                </a:solidFill>
              </a:rPr>
              <a:t>(b) of the Code to include any amount paid to or for the benefit of an individual to reimburse or pay reasonable and necessary personal, family, living, or funeral expenses incurred as a result of a qualified </a:t>
            </a:r>
            <a:r>
              <a:rPr lang="en-US" b="1" dirty="0">
                <a:solidFill>
                  <a:srgbClr val="0070C0"/>
                </a:solidFill>
              </a:rPr>
              <a:t>disaster</a:t>
            </a:r>
            <a:r>
              <a:rPr lang="en-US" dirty="0">
                <a:solidFill>
                  <a:srgbClr val="0070C0"/>
                </a:solidFill>
              </a:rPr>
              <a:t>.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499" name="Google Shape;499;p53"/>
          <p:cNvSpPr txBox="1">
            <a:spLocks noGrp="1"/>
          </p:cNvSpPr>
          <p:nvPr>
            <p:ph type="title" idx="2"/>
          </p:nvPr>
        </p:nvSpPr>
        <p:spPr>
          <a:xfrm>
            <a:off x="713225" y="364283"/>
            <a:ext cx="4462500" cy="11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</a:rPr>
              <a:t>04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3927" y="2570018"/>
            <a:ext cx="1212273" cy="257348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281" y="203675"/>
            <a:ext cx="849223" cy="73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0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4"/>
          <p:cNvSpPr txBox="1">
            <a:spLocks noGrp="1"/>
          </p:cNvSpPr>
          <p:nvPr>
            <p:ph type="title"/>
          </p:nvPr>
        </p:nvSpPr>
        <p:spPr>
          <a:xfrm>
            <a:off x="3657600" y="2584758"/>
            <a:ext cx="4773325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Failing to Plan</a:t>
            </a:r>
            <a:endParaRPr dirty="0"/>
          </a:p>
        </p:txBody>
      </p:sp>
      <p:sp>
        <p:nvSpPr>
          <p:cNvPr id="224" name="Google Shape;224;p34"/>
          <p:cNvSpPr txBox="1">
            <a:spLocks noGrp="1"/>
          </p:cNvSpPr>
          <p:nvPr>
            <p:ph type="title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</a:rPr>
              <a:t>05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0"/>
            <a:ext cx="1212273" cy="257348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2" y="127475"/>
            <a:ext cx="849223" cy="73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45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53"/>
          <p:cNvSpPr txBox="1">
            <a:spLocks noGrp="1"/>
          </p:cNvSpPr>
          <p:nvPr>
            <p:ph type="title"/>
          </p:nvPr>
        </p:nvSpPr>
        <p:spPr>
          <a:xfrm>
            <a:off x="713374" y="2227049"/>
            <a:ext cx="5233515" cy="14108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 smtClean="0"/>
              <a:t>Wrong Entity Choice</a:t>
            </a:r>
            <a:endParaRPr sz="4400" dirty="0"/>
          </a:p>
        </p:txBody>
      </p:sp>
      <p:sp>
        <p:nvSpPr>
          <p:cNvPr id="498" name="Google Shape;498;p53"/>
          <p:cNvSpPr txBox="1">
            <a:spLocks noGrp="1"/>
          </p:cNvSpPr>
          <p:nvPr>
            <p:ph type="subTitle" idx="1"/>
          </p:nvPr>
        </p:nvSpPr>
        <p:spPr>
          <a:xfrm>
            <a:off x="713225" y="3606652"/>
            <a:ext cx="4462500" cy="6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rgbClr val="6D6E71"/>
              </a:solidFill>
            </a:endParaRPr>
          </a:p>
        </p:txBody>
      </p:sp>
      <p:sp>
        <p:nvSpPr>
          <p:cNvPr id="499" name="Google Shape;499;p53"/>
          <p:cNvSpPr txBox="1">
            <a:spLocks noGrp="1"/>
          </p:cNvSpPr>
          <p:nvPr>
            <p:ph type="title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</a:rPr>
              <a:t>06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3927" y="2570018"/>
            <a:ext cx="1212273" cy="257348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281" y="203675"/>
            <a:ext cx="849223" cy="7315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2" y="127475"/>
            <a:ext cx="849223" cy="73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4"/>
          <p:cNvSpPr txBox="1">
            <a:spLocks noGrp="1"/>
          </p:cNvSpPr>
          <p:nvPr>
            <p:ph type="title"/>
          </p:nvPr>
        </p:nvSpPr>
        <p:spPr>
          <a:xfrm>
            <a:off x="2979024" y="2618772"/>
            <a:ext cx="5451751" cy="116068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>Maximizing Qualified Business Income</a:t>
            </a:r>
            <a:endParaRPr sz="3600" dirty="0"/>
          </a:p>
        </p:txBody>
      </p:sp>
      <p:sp>
        <p:nvSpPr>
          <p:cNvPr id="224" name="Google Shape;224;p34"/>
          <p:cNvSpPr txBox="1">
            <a:spLocks noGrp="1"/>
          </p:cNvSpPr>
          <p:nvPr>
            <p:ph type="title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</a:rPr>
              <a:t>07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4" name="Google Shape;223;p34"/>
          <p:cNvSpPr txBox="1">
            <a:spLocks noGrp="1"/>
          </p:cNvSpPr>
          <p:nvPr>
            <p:ph type="subTitle" idx="1"/>
          </p:nvPr>
        </p:nvSpPr>
        <p:spPr>
          <a:xfrm>
            <a:off x="3696929" y="3824748"/>
            <a:ext cx="4733846" cy="9376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Income Thresholds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Single and Head of Household  $163,300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Married Filing Joint  $326,600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0"/>
            <a:ext cx="1212273" cy="257348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2" y="127475"/>
            <a:ext cx="849223" cy="73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9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53"/>
          <p:cNvSpPr txBox="1">
            <a:spLocks noGrp="1"/>
          </p:cNvSpPr>
          <p:nvPr>
            <p:ph type="title"/>
          </p:nvPr>
        </p:nvSpPr>
        <p:spPr>
          <a:xfrm>
            <a:off x="713374" y="2296319"/>
            <a:ext cx="5233515" cy="14108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Home Office Deduction</a:t>
            </a:r>
            <a:endParaRPr dirty="0"/>
          </a:p>
        </p:txBody>
      </p:sp>
      <p:sp>
        <p:nvSpPr>
          <p:cNvPr id="499" name="Google Shape;499;p53"/>
          <p:cNvSpPr txBox="1">
            <a:spLocks noGrp="1"/>
          </p:cNvSpPr>
          <p:nvPr>
            <p:ph type="title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</a:rPr>
              <a:t>08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3927" y="2570018"/>
            <a:ext cx="1212273" cy="257348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281" y="203675"/>
            <a:ext cx="849223" cy="7315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2" y="127475"/>
            <a:ext cx="849223" cy="73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1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1"/>
          <p:cNvSpPr/>
          <p:nvPr/>
        </p:nvSpPr>
        <p:spPr>
          <a:xfrm>
            <a:off x="5399774" y="1391525"/>
            <a:ext cx="3026400" cy="1158300"/>
          </a:xfrm>
          <a:prstGeom prst="homePlate">
            <a:avLst>
              <a:gd name="adj" fmla="val 50000"/>
            </a:avLst>
          </a:prstGeom>
          <a:solidFill>
            <a:srgbClr val="0070C0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41"/>
          <p:cNvSpPr/>
          <p:nvPr/>
        </p:nvSpPr>
        <p:spPr>
          <a:xfrm>
            <a:off x="3093580" y="1391525"/>
            <a:ext cx="3026400" cy="1158300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41"/>
          <p:cNvSpPr txBox="1">
            <a:spLocks noGrp="1"/>
          </p:cNvSpPr>
          <p:nvPr>
            <p:ph type="title"/>
          </p:nvPr>
        </p:nvSpPr>
        <p:spPr>
          <a:xfrm>
            <a:off x="717800" y="383174"/>
            <a:ext cx="7708374" cy="8461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Accountable Expense Reimbursement Plan</a:t>
            </a:r>
            <a:endParaRPr dirty="0"/>
          </a:p>
        </p:txBody>
      </p:sp>
      <p:sp>
        <p:nvSpPr>
          <p:cNvPr id="333" name="Google Shape;333;p41"/>
          <p:cNvSpPr txBox="1">
            <a:spLocks noGrp="1"/>
          </p:cNvSpPr>
          <p:nvPr>
            <p:ph type="subTitle" idx="4294967295"/>
          </p:nvPr>
        </p:nvSpPr>
        <p:spPr>
          <a:xfrm>
            <a:off x="3905600" y="1742075"/>
            <a:ext cx="1735137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 smtClean="0">
                <a:solidFill>
                  <a:schemeClr val="lt1"/>
                </a:solidFill>
              </a:rPr>
              <a:t>Step 2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334" name="Google Shape;334;p41"/>
          <p:cNvSpPr txBox="1">
            <a:spLocks noGrp="1"/>
          </p:cNvSpPr>
          <p:nvPr>
            <p:ph type="subTitle" idx="4294967295"/>
          </p:nvPr>
        </p:nvSpPr>
        <p:spPr>
          <a:xfrm>
            <a:off x="6344263" y="1742075"/>
            <a:ext cx="1733550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 smtClean="0">
                <a:solidFill>
                  <a:schemeClr val="lt1"/>
                </a:solidFill>
              </a:rPr>
              <a:t>Step 3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335" name="Google Shape;335;p41"/>
          <p:cNvSpPr txBox="1">
            <a:spLocks noGrp="1"/>
          </p:cNvSpPr>
          <p:nvPr>
            <p:ph type="subTitle" idx="4294967295"/>
          </p:nvPr>
        </p:nvSpPr>
        <p:spPr>
          <a:xfrm>
            <a:off x="706243" y="2712025"/>
            <a:ext cx="2433638" cy="16668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</a:pPr>
            <a:r>
              <a:rPr lang="en-US" sz="1400" dirty="0" smtClean="0">
                <a:solidFill>
                  <a:srgbClr val="0070C0"/>
                </a:solidFill>
              </a:rPr>
              <a:t>Reimbursement Policy.</a:t>
            </a:r>
            <a:endParaRPr sz="1400" dirty="0">
              <a:solidFill>
                <a:srgbClr val="0070C0"/>
              </a:solidFill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336" name="Google Shape;336;p41"/>
          <p:cNvSpPr txBox="1">
            <a:spLocks noGrp="1"/>
          </p:cNvSpPr>
          <p:nvPr>
            <p:ph type="subTitle" idx="4294967295"/>
          </p:nvPr>
        </p:nvSpPr>
        <p:spPr>
          <a:xfrm>
            <a:off x="3319149" y="2712025"/>
            <a:ext cx="2433638" cy="16668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</a:pPr>
            <a:r>
              <a:rPr lang="en-US" sz="1400" dirty="0" smtClean="0">
                <a:solidFill>
                  <a:srgbClr val="0070C0"/>
                </a:solidFill>
              </a:rPr>
              <a:t>Substantiation</a:t>
            </a:r>
            <a:endParaRPr sz="1400" dirty="0">
              <a:solidFill>
                <a:srgbClr val="0070C0"/>
              </a:solidFill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337" name="Google Shape;337;p41"/>
          <p:cNvSpPr txBox="1">
            <a:spLocks noGrp="1"/>
          </p:cNvSpPr>
          <p:nvPr>
            <p:ph type="subTitle" idx="4294967295"/>
          </p:nvPr>
        </p:nvSpPr>
        <p:spPr>
          <a:xfrm>
            <a:off x="5932055" y="2712025"/>
            <a:ext cx="2432050" cy="16668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</a:pPr>
            <a:r>
              <a:rPr lang="en" sz="1400" dirty="0" smtClean="0">
                <a:solidFill>
                  <a:srgbClr val="0070C0"/>
                </a:solidFill>
              </a:rPr>
              <a:t>Payment</a:t>
            </a:r>
            <a:endParaRPr sz="1400" dirty="0">
              <a:solidFill>
                <a:srgbClr val="0070C0"/>
              </a:solidFill>
            </a:endParaRPr>
          </a:p>
        </p:txBody>
      </p:sp>
      <p:sp>
        <p:nvSpPr>
          <p:cNvPr id="331" name="Google Shape;331;p41"/>
          <p:cNvSpPr/>
          <p:nvPr/>
        </p:nvSpPr>
        <p:spPr>
          <a:xfrm>
            <a:off x="717875" y="1391525"/>
            <a:ext cx="3026400" cy="1158300"/>
          </a:xfrm>
          <a:prstGeom prst="homePlate">
            <a:avLst>
              <a:gd name="adj" fmla="val 50000"/>
            </a:avLst>
          </a:prstGeom>
          <a:solidFill>
            <a:srgbClr val="0070C0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41"/>
          <p:cNvSpPr txBox="1">
            <a:spLocks noGrp="1"/>
          </p:cNvSpPr>
          <p:nvPr>
            <p:ph type="subTitle" idx="4294967295"/>
          </p:nvPr>
        </p:nvSpPr>
        <p:spPr>
          <a:xfrm>
            <a:off x="1134159" y="1742075"/>
            <a:ext cx="1735138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 smtClean="0">
                <a:solidFill>
                  <a:schemeClr val="bg1"/>
                </a:solidFill>
              </a:rPr>
              <a:t>Step 1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25345" y="568036"/>
            <a:ext cx="318655" cy="457546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7987" y="16714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2" y="127475"/>
            <a:ext cx="849223" cy="731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Home Athletic Facility</a:t>
            </a:r>
            <a:endParaRPr dirty="0"/>
          </a:p>
        </p:txBody>
      </p:sp>
      <p:sp>
        <p:nvSpPr>
          <p:cNvPr id="236" name="Google Shape;236;p3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/>
              <a:t>1</a:t>
            </a:r>
            <a:endParaRPr dirty="0"/>
          </a:p>
        </p:txBody>
      </p:sp>
      <p:sp>
        <p:nvSpPr>
          <p:cNvPr id="237" name="Google Shape;237;p36"/>
          <p:cNvSpPr txBox="1">
            <a:spLocks noGrp="1"/>
          </p:cNvSpPr>
          <p:nvPr>
            <p:ph type="subTitle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1" dirty="0">
                <a:solidFill>
                  <a:schemeClr val="accent1"/>
                </a:solidFill>
              </a:rPr>
              <a:t>Pool</a:t>
            </a:r>
            <a:endParaRPr sz="2800" b="1" dirty="0">
              <a:solidFill>
                <a:schemeClr val="accent1"/>
              </a:solidFill>
            </a:endParaRPr>
          </a:p>
        </p:txBody>
      </p:sp>
      <p:sp>
        <p:nvSpPr>
          <p:cNvPr id="238" name="Google Shape;238;p36"/>
          <p:cNvSpPr txBox="1">
            <a:spLocks noGrp="1"/>
          </p:cNvSpPr>
          <p:nvPr>
            <p:ph type="subTitle" idx="3"/>
          </p:nvPr>
        </p:nvSpPr>
        <p:spPr>
          <a:xfrm>
            <a:off x="3441150" y="2390400"/>
            <a:ext cx="5407882" cy="4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/>
              <a:t>2</a:t>
            </a:r>
            <a:endParaRPr dirty="0"/>
          </a:p>
        </p:txBody>
      </p:sp>
      <p:sp>
        <p:nvSpPr>
          <p:cNvPr id="239" name="Google Shape;239;p36"/>
          <p:cNvSpPr txBox="1">
            <a:spLocks noGrp="1"/>
          </p:cNvSpPr>
          <p:nvPr>
            <p:ph type="subTitle" idx="4"/>
          </p:nvPr>
        </p:nvSpPr>
        <p:spPr>
          <a:xfrm>
            <a:off x="4404852" y="2765850"/>
            <a:ext cx="3500282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r>
              <a:rPr lang="en-US" sz="2800" b="1" dirty="0">
                <a:solidFill>
                  <a:schemeClr val="accent1"/>
                </a:solidFill>
              </a:rPr>
              <a:t>Home Gym</a:t>
            </a:r>
            <a:endParaRPr sz="2800" b="1" dirty="0">
              <a:solidFill>
                <a:schemeClr val="accent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07" y="4849090"/>
            <a:ext cx="4565173" cy="2840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2" y="127475"/>
            <a:ext cx="849223" cy="731508"/>
          </a:xfrm>
          <a:prstGeom prst="rect">
            <a:avLst/>
          </a:prstGeom>
        </p:spPr>
      </p:pic>
      <p:sp>
        <p:nvSpPr>
          <p:cNvPr id="23" name="Google Shape;10756;p79"/>
          <p:cNvSpPr/>
          <p:nvPr/>
        </p:nvSpPr>
        <p:spPr>
          <a:xfrm>
            <a:off x="1681387" y="1867137"/>
            <a:ext cx="475125" cy="438086"/>
          </a:xfrm>
          <a:custGeom>
            <a:avLst/>
            <a:gdLst/>
            <a:ahLst/>
            <a:cxnLst/>
            <a:rect l="l" t="t" r="r" b="b"/>
            <a:pathLst>
              <a:path w="12225" h="11272" extrusionOk="0">
                <a:moveTo>
                  <a:pt x="2490" y="1190"/>
                </a:moveTo>
                <a:lnTo>
                  <a:pt x="4065" y="4372"/>
                </a:lnTo>
                <a:lnTo>
                  <a:pt x="4159" y="4624"/>
                </a:lnTo>
                <a:lnTo>
                  <a:pt x="3183" y="6577"/>
                </a:lnTo>
                <a:cubicBezTo>
                  <a:pt x="3151" y="6671"/>
                  <a:pt x="3120" y="6766"/>
                  <a:pt x="3057" y="6892"/>
                </a:cubicBezTo>
                <a:cubicBezTo>
                  <a:pt x="2868" y="6923"/>
                  <a:pt x="2679" y="6986"/>
                  <a:pt x="2490" y="6986"/>
                </a:cubicBezTo>
                <a:cubicBezTo>
                  <a:pt x="1482" y="6986"/>
                  <a:pt x="662" y="6199"/>
                  <a:pt x="662" y="5191"/>
                </a:cubicBezTo>
                <a:cubicBezTo>
                  <a:pt x="662" y="4939"/>
                  <a:pt x="757" y="4655"/>
                  <a:pt x="851" y="4372"/>
                </a:cubicBezTo>
                <a:cubicBezTo>
                  <a:pt x="851" y="4372"/>
                  <a:pt x="2269" y="1568"/>
                  <a:pt x="2490" y="1190"/>
                </a:cubicBezTo>
                <a:close/>
                <a:moveTo>
                  <a:pt x="9610" y="1190"/>
                </a:moveTo>
                <a:lnTo>
                  <a:pt x="11217" y="4372"/>
                </a:lnTo>
                <a:cubicBezTo>
                  <a:pt x="11343" y="4655"/>
                  <a:pt x="11406" y="4876"/>
                  <a:pt x="11406" y="5191"/>
                </a:cubicBezTo>
                <a:cubicBezTo>
                  <a:pt x="11406" y="6136"/>
                  <a:pt x="10618" y="6986"/>
                  <a:pt x="9610" y="6986"/>
                </a:cubicBezTo>
                <a:cubicBezTo>
                  <a:pt x="9421" y="6986"/>
                  <a:pt x="9200" y="6923"/>
                  <a:pt x="9011" y="6892"/>
                </a:cubicBezTo>
                <a:cubicBezTo>
                  <a:pt x="8980" y="6766"/>
                  <a:pt x="8948" y="6703"/>
                  <a:pt x="8885" y="6577"/>
                </a:cubicBezTo>
                <a:lnTo>
                  <a:pt x="7909" y="4624"/>
                </a:lnTo>
                <a:lnTo>
                  <a:pt x="8035" y="4372"/>
                </a:lnTo>
                <a:cubicBezTo>
                  <a:pt x="8035" y="4372"/>
                  <a:pt x="9452" y="1536"/>
                  <a:pt x="9610" y="1190"/>
                </a:cubicBezTo>
                <a:close/>
                <a:moveTo>
                  <a:pt x="6050" y="2387"/>
                </a:moveTo>
                <a:lnTo>
                  <a:pt x="8255" y="6892"/>
                </a:lnTo>
                <a:cubicBezTo>
                  <a:pt x="8476" y="7238"/>
                  <a:pt x="8539" y="7648"/>
                  <a:pt x="8539" y="8026"/>
                </a:cubicBezTo>
                <a:cubicBezTo>
                  <a:pt x="8539" y="9412"/>
                  <a:pt x="7436" y="10515"/>
                  <a:pt x="6050" y="10515"/>
                </a:cubicBezTo>
                <a:cubicBezTo>
                  <a:pt x="4695" y="10515"/>
                  <a:pt x="3592" y="9412"/>
                  <a:pt x="3592" y="8026"/>
                </a:cubicBezTo>
                <a:cubicBezTo>
                  <a:pt x="3592" y="7648"/>
                  <a:pt x="3655" y="7238"/>
                  <a:pt x="3844" y="6892"/>
                </a:cubicBezTo>
                <a:lnTo>
                  <a:pt x="6050" y="2387"/>
                </a:lnTo>
                <a:close/>
                <a:moveTo>
                  <a:pt x="2521" y="0"/>
                </a:moveTo>
                <a:cubicBezTo>
                  <a:pt x="2395" y="0"/>
                  <a:pt x="2269" y="71"/>
                  <a:pt x="2206" y="213"/>
                </a:cubicBezTo>
                <a:cubicBezTo>
                  <a:pt x="2112" y="307"/>
                  <a:pt x="284" y="4025"/>
                  <a:pt x="284" y="4025"/>
                </a:cubicBezTo>
                <a:cubicBezTo>
                  <a:pt x="64" y="4372"/>
                  <a:pt x="1" y="4781"/>
                  <a:pt x="1" y="5159"/>
                </a:cubicBezTo>
                <a:cubicBezTo>
                  <a:pt x="1" y="5821"/>
                  <a:pt x="284" y="6451"/>
                  <a:pt x="757" y="6923"/>
                </a:cubicBezTo>
                <a:cubicBezTo>
                  <a:pt x="1230" y="7396"/>
                  <a:pt x="1860" y="7680"/>
                  <a:pt x="2521" y="7680"/>
                </a:cubicBezTo>
                <a:cubicBezTo>
                  <a:pt x="2647" y="7680"/>
                  <a:pt x="2742" y="7680"/>
                  <a:pt x="2899" y="7648"/>
                </a:cubicBezTo>
                <a:lnTo>
                  <a:pt x="2899" y="7648"/>
                </a:lnTo>
                <a:cubicBezTo>
                  <a:pt x="2899" y="7774"/>
                  <a:pt x="2868" y="7932"/>
                  <a:pt x="2868" y="8026"/>
                </a:cubicBezTo>
                <a:cubicBezTo>
                  <a:pt x="2868" y="9822"/>
                  <a:pt x="4348" y="11271"/>
                  <a:pt x="6113" y="11271"/>
                </a:cubicBezTo>
                <a:cubicBezTo>
                  <a:pt x="7877" y="11271"/>
                  <a:pt x="9326" y="9822"/>
                  <a:pt x="9326" y="8026"/>
                </a:cubicBezTo>
                <a:cubicBezTo>
                  <a:pt x="9326" y="7932"/>
                  <a:pt x="9326" y="7774"/>
                  <a:pt x="9295" y="7648"/>
                </a:cubicBezTo>
                <a:cubicBezTo>
                  <a:pt x="9421" y="7648"/>
                  <a:pt x="9547" y="7680"/>
                  <a:pt x="9704" y="7680"/>
                </a:cubicBezTo>
                <a:cubicBezTo>
                  <a:pt x="11059" y="7680"/>
                  <a:pt x="12225" y="6577"/>
                  <a:pt x="12225" y="5191"/>
                </a:cubicBezTo>
                <a:cubicBezTo>
                  <a:pt x="12130" y="4750"/>
                  <a:pt x="12036" y="4372"/>
                  <a:pt x="11847" y="4025"/>
                </a:cubicBezTo>
                <a:lnTo>
                  <a:pt x="9925" y="213"/>
                </a:lnTo>
                <a:cubicBezTo>
                  <a:pt x="9862" y="71"/>
                  <a:pt x="9736" y="0"/>
                  <a:pt x="9610" y="0"/>
                </a:cubicBezTo>
                <a:cubicBezTo>
                  <a:pt x="9484" y="0"/>
                  <a:pt x="9358" y="71"/>
                  <a:pt x="9295" y="213"/>
                </a:cubicBezTo>
                <a:cubicBezTo>
                  <a:pt x="8948" y="906"/>
                  <a:pt x="7530" y="3773"/>
                  <a:pt x="7530" y="3773"/>
                </a:cubicBezTo>
                <a:lnTo>
                  <a:pt x="6365" y="1473"/>
                </a:lnTo>
                <a:cubicBezTo>
                  <a:pt x="6318" y="1331"/>
                  <a:pt x="6192" y="1260"/>
                  <a:pt x="6062" y="1260"/>
                </a:cubicBezTo>
                <a:cubicBezTo>
                  <a:pt x="5932" y="1260"/>
                  <a:pt x="5798" y="1331"/>
                  <a:pt x="5735" y="1473"/>
                </a:cubicBezTo>
                <a:lnTo>
                  <a:pt x="4601" y="3773"/>
                </a:lnTo>
                <a:lnTo>
                  <a:pt x="2836" y="213"/>
                </a:lnTo>
                <a:cubicBezTo>
                  <a:pt x="2773" y="71"/>
                  <a:pt x="2647" y="0"/>
                  <a:pt x="2521" y="0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519" y="1843628"/>
            <a:ext cx="446124" cy="446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Table of Contents</a:t>
            </a:r>
            <a:endParaRPr dirty="0"/>
          </a:p>
        </p:txBody>
      </p:sp>
      <p:sp>
        <p:nvSpPr>
          <p:cNvPr id="198" name="Google Shape;198;p32"/>
          <p:cNvSpPr txBox="1">
            <a:spLocks noGrp="1"/>
          </p:cNvSpPr>
          <p:nvPr>
            <p:ph type="ctrTitle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Round 2 PPP</a:t>
            </a:r>
            <a:endParaRPr dirty="0"/>
          </a:p>
        </p:txBody>
      </p:sp>
      <p:sp>
        <p:nvSpPr>
          <p:cNvPr id="199" name="Google Shape;199;p32"/>
          <p:cNvSpPr txBox="1">
            <a:spLocks noGrp="1"/>
          </p:cNvSpPr>
          <p:nvPr>
            <p:ph type="title" idx="3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70C0"/>
                </a:solidFill>
              </a:rPr>
              <a:t>01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01" name="Google Shape;201;p32"/>
          <p:cNvSpPr txBox="1">
            <a:spLocks noGrp="1"/>
          </p:cNvSpPr>
          <p:nvPr>
            <p:ph type="ctrTitle" idx="4"/>
          </p:nvPr>
        </p:nvSpPr>
        <p:spPr>
          <a:xfrm>
            <a:off x="6275800" y="1446813"/>
            <a:ext cx="2150400" cy="3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Employee Retention Tax Credit</a:t>
            </a:r>
            <a:endParaRPr dirty="0"/>
          </a:p>
        </p:txBody>
      </p:sp>
      <p:sp>
        <p:nvSpPr>
          <p:cNvPr id="202" name="Google Shape;202;p32"/>
          <p:cNvSpPr txBox="1">
            <a:spLocks noGrp="1"/>
          </p:cNvSpPr>
          <p:nvPr>
            <p:ph type="title" idx="5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70C0"/>
                </a:solidFill>
              </a:rPr>
              <a:t>02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04" name="Google Shape;204;p32"/>
          <p:cNvSpPr txBox="1">
            <a:spLocks noGrp="1"/>
          </p:cNvSpPr>
          <p:nvPr>
            <p:ph type="ctrTitle" idx="7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Round 1 PPP Forgiveness</a:t>
            </a:r>
            <a:endParaRPr dirty="0"/>
          </a:p>
        </p:txBody>
      </p:sp>
      <p:sp>
        <p:nvSpPr>
          <p:cNvPr id="205" name="Google Shape;205;p32"/>
          <p:cNvSpPr txBox="1">
            <a:spLocks noGrp="1"/>
          </p:cNvSpPr>
          <p:nvPr>
            <p:ph type="title" idx="8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70C0"/>
                </a:solidFill>
              </a:rPr>
              <a:t>03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07" name="Google Shape;207;p32"/>
          <p:cNvSpPr txBox="1">
            <a:spLocks noGrp="1"/>
          </p:cNvSpPr>
          <p:nvPr>
            <p:ph type="ctrTitle" idx="13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Section 139 Expenses</a:t>
            </a:r>
            <a:endParaRPr dirty="0"/>
          </a:p>
        </p:txBody>
      </p:sp>
      <p:sp>
        <p:nvSpPr>
          <p:cNvPr id="208" name="Google Shape;208;p32"/>
          <p:cNvSpPr txBox="1">
            <a:spLocks noGrp="1"/>
          </p:cNvSpPr>
          <p:nvPr>
            <p:ph type="title" idx="14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70C0"/>
                </a:solidFill>
              </a:rPr>
              <a:t>04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8827" y="4849090"/>
            <a:ext cx="4565173" cy="2840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4"/>
          <p:cNvSpPr txBox="1">
            <a:spLocks noGrp="1"/>
          </p:cNvSpPr>
          <p:nvPr>
            <p:ph type="title"/>
          </p:nvPr>
        </p:nvSpPr>
        <p:spPr>
          <a:xfrm>
            <a:off x="3968425" y="2432364"/>
            <a:ext cx="4462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Retirement Planning</a:t>
            </a:r>
            <a:endParaRPr dirty="0"/>
          </a:p>
        </p:txBody>
      </p:sp>
      <p:sp>
        <p:nvSpPr>
          <p:cNvPr id="224" name="Google Shape;224;p34"/>
          <p:cNvSpPr txBox="1">
            <a:spLocks noGrp="1"/>
          </p:cNvSpPr>
          <p:nvPr>
            <p:ph type="title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</a:rPr>
              <a:t>09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4" name="Google Shape;223;p34"/>
          <p:cNvSpPr txBox="1">
            <a:spLocks noGrp="1"/>
          </p:cNvSpPr>
          <p:nvPr>
            <p:ph type="subTitle" idx="1"/>
          </p:nvPr>
        </p:nvSpPr>
        <p:spPr>
          <a:xfrm>
            <a:off x="3968275" y="3481776"/>
            <a:ext cx="4462500" cy="6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accent1"/>
                </a:solidFill>
              </a:rPr>
              <a:t>401K, Profit Sharing, Defined Benefit Plan</a:t>
            </a:r>
            <a:endParaRPr sz="2800" b="1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0"/>
            <a:ext cx="1212273" cy="257348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2" y="127475"/>
            <a:ext cx="849223" cy="73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31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53"/>
          <p:cNvSpPr txBox="1">
            <a:spLocks noGrp="1"/>
          </p:cNvSpPr>
          <p:nvPr>
            <p:ph type="title"/>
          </p:nvPr>
        </p:nvSpPr>
        <p:spPr>
          <a:xfrm>
            <a:off x="713374" y="2303246"/>
            <a:ext cx="5233515" cy="14108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Hiring Your Kids</a:t>
            </a:r>
            <a:endParaRPr dirty="0"/>
          </a:p>
        </p:txBody>
      </p:sp>
      <p:sp>
        <p:nvSpPr>
          <p:cNvPr id="499" name="Google Shape;499;p53"/>
          <p:cNvSpPr txBox="1">
            <a:spLocks noGrp="1"/>
          </p:cNvSpPr>
          <p:nvPr>
            <p:ph type="title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</a:rPr>
              <a:t>10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3927" y="2570018"/>
            <a:ext cx="1212273" cy="257348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281" y="203675"/>
            <a:ext cx="849223" cy="7315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2" y="127475"/>
            <a:ext cx="849223" cy="73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99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4"/>
          <p:cNvSpPr txBox="1">
            <a:spLocks noGrp="1"/>
          </p:cNvSpPr>
          <p:nvPr>
            <p:ph type="title"/>
          </p:nvPr>
        </p:nvSpPr>
        <p:spPr>
          <a:xfrm>
            <a:off x="2565583" y="2999547"/>
            <a:ext cx="5865267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Cost Segregation Study</a:t>
            </a:r>
            <a:endParaRPr dirty="0"/>
          </a:p>
        </p:txBody>
      </p:sp>
      <p:sp>
        <p:nvSpPr>
          <p:cNvPr id="224" name="Google Shape;224;p34"/>
          <p:cNvSpPr txBox="1">
            <a:spLocks noGrp="1"/>
          </p:cNvSpPr>
          <p:nvPr>
            <p:ph type="title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</a:rPr>
              <a:t>11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0"/>
            <a:ext cx="1212273" cy="257348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2" y="127475"/>
            <a:ext cx="849223" cy="73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09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4"/>
          <p:cNvSpPr txBox="1">
            <a:spLocks noGrp="1"/>
          </p:cNvSpPr>
          <p:nvPr>
            <p:ph type="title"/>
          </p:nvPr>
        </p:nvSpPr>
        <p:spPr>
          <a:xfrm>
            <a:off x="3595104" y="2523343"/>
            <a:ext cx="4835671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/>
              <a:t>The Progressive Agency Podcast</a:t>
            </a:r>
            <a:endParaRPr sz="4000" dirty="0"/>
          </a:p>
        </p:txBody>
      </p:sp>
      <p:sp>
        <p:nvSpPr>
          <p:cNvPr id="224" name="Google Shape;224;p34"/>
          <p:cNvSpPr txBox="1">
            <a:spLocks noGrp="1"/>
          </p:cNvSpPr>
          <p:nvPr>
            <p:ph type="title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70C0"/>
                </a:solidFill>
              </a:rPr>
              <a:t/>
            </a:r>
            <a:br>
              <a:rPr lang="en" dirty="0">
                <a:solidFill>
                  <a:srgbClr val="0070C0"/>
                </a:solidFill>
              </a:rPr>
            </a:br>
            <a:endParaRPr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0"/>
            <a:ext cx="1212273" cy="257348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2" y="127475"/>
            <a:ext cx="849223" cy="73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9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48;p62"/>
          <p:cNvSpPr txBox="1">
            <a:spLocks/>
          </p:cNvSpPr>
          <p:nvPr/>
        </p:nvSpPr>
        <p:spPr>
          <a:xfrm>
            <a:off x="1019195" y="469779"/>
            <a:ext cx="3858900" cy="13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7200" b="1" dirty="0" smtClean="0">
                <a:solidFill>
                  <a:schemeClr val="accent1"/>
                </a:solidFill>
                <a:latin typeface="Montserrat" panose="00000500000000000000" pitchFamily="2" charset="0"/>
              </a:rPr>
              <a:t>Thanks</a:t>
            </a:r>
            <a:endParaRPr lang="en-US" sz="72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Google Shape;649;p62"/>
          <p:cNvSpPr txBox="1"/>
          <p:nvPr/>
        </p:nvSpPr>
        <p:spPr>
          <a:xfrm>
            <a:off x="713225" y="1630928"/>
            <a:ext cx="3841200" cy="12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70C0"/>
                </a:solidFill>
                <a:latin typeface="Montserrat"/>
                <a:ea typeface="Montserrat"/>
                <a:cs typeface="Montserrat"/>
                <a:sym typeface="Montserrat"/>
              </a:rPr>
              <a:t>Do you have any questions?</a:t>
            </a:r>
            <a:endParaRPr dirty="0">
              <a:solidFill>
                <a:srgbClr val="0070C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  <a:latin typeface="Montserrat"/>
                <a:ea typeface="Montserrat"/>
                <a:cs typeface="Montserrat"/>
                <a:sym typeface="Montserrat"/>
              </a:rPr>
              <a:t>craig@ccodycpa.com</a:t>
            </a:r>
            <a:endParaRPr dirty="0" smtClean="0">
              <a:solidFill>
                <a:srgbClr val="0070C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  <a:latin typeface="Montserrat"/>
                <a:ea typeface="Montserrat"/>
                <a:cs typeface="Montserrat"/>
                <a:sym typeface="Montserrat"/>
              </a:rPr>
              <a:t>516-869-4051</a:t>
            </a:r>
            <a:endParaRPr dirty="0" smtClean="0">
              <a:solidFill>
                <a:srgbClr val="0070C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  <a:hlinkClick r:id="rId2"/>
              </a:rPr>
              <a:t>craigcodyandcompany.com</a:t>
            </a:r>
            <a:endParaRPr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" name="Google Shape;650;p62">
            <a:hlinkClick r:id="rId3"/>
          </p:cNvPr>
          <p:cNvSpPr/>
          <p:nvPr/>
        </p:nvSpPr>
        <p:spPr>
          <a:xfrm>
            <a:off x="823351" y="2926977"/>
            <a:ext cx="407383" cy="407383"/>
          </a:xfrm>
          <a:custGeom>
            <a:avLst/>
            <a:gdLst/>
            <a:ahLst/>
            <a:cxnLst/>
            <a:rect l="l" t="t" r="r" b="b"/>
            <a:pathLst>
              <a:path w="19982" h="19982" extrusionOk="0">
                <a:moveTo>
                  <a:pt x="14602" y="3500"/>
                </a:moveTo>
                <a:cubicBezTo>
                  <a:pt x="15137" y="3500"/>
                  <a:pt x="15682" y="3563"/>
                  <a:pt x="16247" y="3689"/>
                </a:cubicBezTo>
                <a:cubicBezTo>
                  <a:pt x="16179" y="4154"/>
                  <a:pt x="16095" y="4705"/>
                  <a:pt x="16033" y="5120"/>
                </a:cubicBezTo>
                <a:cubicBezTo>
                  <a:pt x="15810" y="5075"/>
                  <a:pt x="15484" y="5035"/>
                  <a:pt x="15150" y="5035"/>
                </a:cubicBezTo>
                <a:cubicBezTo>
                  <a:pt x="14968" y="5035"/>
                  <a:pt x="14783" y="5047"/>
                  <a:pt x="14611" y="5076"/>
                </a:cubicBezTo>
                <a:cubicBezTo>
                  <a:pt x="13536" y="5258"/>
                  <a:pt x="12918" y="5925"/>
                  <a:pt x="12918" y="6907"/>
                </a:cubicBezTo>
                <a:lnTo>
                  <a:pt x="12918" y="8819"/>
                </a:lnTo>
                <a:cubicBezTo>
                  <a:pt x="12918" y="9143"/>
                  <a:pt x="13180" y="9405"/>
                  <a:pt x="13504" y="9405"/>
                </a:cubicBezTo>
                <a:lnTo>
                  <a:pt x="15681" y="9405"/>
                </a:lnTo>
                <a:lnTo>
                  <a:pt x="15388" y="10576"/>
                </a:lnTo>
                <a:lnTo>
                  <a:pt x="13504" y="10576"/>
                </a:lnTo>
                <a:cubicBezTo>
                  <a:pt x="13180" y="10576"/>
                  <a:pt x="12918" y="10838"/>
                  <a:pt x="12918" y="11161"/>
                </a:cubicBezTo>
                <a:lnTo>
                  <a:pt x="12918" y="18811"/>
                </a:lnTo>
                <a:lnTo>
                  <a:pt x="11162" y="18811"/>
                </a:lnTo>
                <a:lnTo>
                  <a:pt x="11162" y="11161"/>
                </a:lnTo>
                <a:cubicBezTo>
                  <a:pt x="11162" y="10838"/>
                  <a:pt x="10900" y="10576"/>
                  <a:pt x="10576" y="10576"/>
                </a:cubicBezTo>
                <a:lnTo>
                  <a:pt x="9407" y="10576"/>
                </a:lnTo>
                <a:lnTo>
                  <a:pt x="9407" y="9405"/>
                </a:lnTo>
                <a:lnTo>
                  <a:pt x="10576" y="9405"/>
                </a:lnTo>
                <a:cubicBezTo>
                  <a:pt x="10900" y="9405"/>
                  <a:pt x="11162" y="9143"/>
                  <a:pt x="11162" y="8821"/>
                </a:cubicBezTo>
                <a:cubicBezTo>
                  <a:pt x="11162" y="7215"/>
                  <a:pt x="11162" y="6481"/>
                  <a:pt x="11162" y="6143"/>
                </a:cubicBezTo>
                <a:cubicBezTo>
                  <a:pt x="11162" y="5520"/>
                  <a:pt x="11163" y="4843"/>
                  <a:pt x="11770" y="4324"/>
                </a:cubicBezTo>
                <a:cubicBezTo>
                  <a:pt x="12234" y="3928"/>
                  <a:pt x="12823" y="3687"/>
                  <a:pt x="13628" y="3571"/>
                </a:cubicBezTo>
                <a:cubicBezTo>
                  <a:pt x="13950" y="3524"/>
                  <a:pt x="14274" y="3500"/>
                  <a:pt x="14602" y="3500"/>
                </a:cubicBezTo>
                <a:close/>
                <a:moveTo>
                  <a:pt x="17017" y="1170"/>
                </a:moveTo>
                <a:cubicBezTo>
                  <a:pt x="17990" y="1170"/>
                  <a:pt x="18811" y="1975"/>
                  <a:pt x="18811" y="2927"/>
                </a:cubicBezTo>
                <a:lnTo>
                  <a:pt x="18811" y="17056"/>
                </a:lnTo>
                <a:cubicBezTo>
                  <a:pt x="18811" y="18023"/>
                  <a:pt x="18024" y="18811"/>
                  <a:pt x="17056" y="18811"/>
                </a:cubicBezTo>
                <a:lnTo>
                  <a:pt x="14089" y="18811"/>
                </a:lnTo>
                <a:lnTo>
                  <a:pt x="14089" y="11747"/>
                </a:lnTo>
                <a:lnTo>
                  <a:pt x="15846" y="11747"/>
                </a:lnTo>
                <a:cubicBezTo>
                  <a:pt x="16115" y="11747"/>
                  <a:pt x="16348" y="11565"/>
                  <a:pt x="16414" y="11305"/>
                </a:cubicBezTo>
                <a:lnTo>
                  <a:pt x="16999" y="8963"/>
                </a:lnTo>
                <a:cubicBezTo>
                  <a:pt x="17042" y="8787"/>
                  <a:pt x="17003" y="8602"/>
                  <a:pt x="16893" y="8460"/>
                </a:cubicBezTo>
                <a:cubicBezTo>
                  <a:pt x="16782" y="8317"/>
                  <a:pt x="16612" y="8235"/>
                  <a:pt x="16431" y="8235"/>
                </a:cubicBezTo>
                <a:lnTo>
                  <a:pt x="14089" y="8235"/>
                </a:lnTo>
                <a:lnTo>
                  <a:pt x="14089" y="6909"/>
                </a:lnTo>
                <a:cubicBezTo>
                  <a:pt x="14089" y="6638"/>
                  <a:pt x="14144" y="6343"/>
                  <a:pt x="14808" y="6229"/>
                </a:cubicBezTo>
                <a:cubicBezTo>
                  <a:pt x="14936" y="6208"/>
                  <a:pt x="15061" y="6199"/>
                  <a:pt x="15182" y="6199"/>
                </a:cubicBezTo>
                <a:cubicBezTo>
                  <a:pt x="15552" y="6199"/>
                  <a:pt x="15890" y="6283"/>
                  <a:pt x="16198" y="6360"/>
                </a:cubicBezTo>
                <a:cubicBezTo>
                  <a:pt x="16304" y="6387"/>
                  <a:pt x="16415" y="6421"/>
                  <a:pt x="16532" y="6421"/>
                </a:cubicBezTo>
                <a:cubicBezTo>
                  <a:pt x="16632" y="6421"/>
                  <a:pt x="16736" y="6396"/>
                  <a:pt x="16847" y="6321"/>
                </a:cubicBezTo>
                <a:cubicBezTo>
                  <a:pt x="16983" y="6229"/>
                  <a:pt x="17074" y="6084"/>
                  <a:pt x="17098" y="5923"/>
                </a:cubicBezTo>
                <a:cubicBezTo>
                  <a:pt x="17098" y="5923"/>
                  <a:pt x="17362" y="4156"/>
                  <a:pt x="17482" y="3339"/>
                </a:cubicBezTo>
                <a:cubicBezTo>
                  <a:pt x="17525" y="3049"/>
                  <a:pt x="17346" y="2769"/>
                  <a:pt x="17063" y="2690"/>
                </a:cubicBezTo>
                <a:cubicBezTo>
                  <a:pt x="16267" y="2463"/>
                  <a:pt x="15346" y="2343"/>
                  <a:pt x="14504" y="2343"/>
                </a:cubicBezTo>
                <a:cubicBezTo>
                  <a:pt x="14137" y="2343"/>
                  <a:pt x="13786" y="2365"/>
                  <a:pt x="13467" y="2412"/>
                </a:cubicBezTo>
                <a:cubicBezTo>
                  <a:pt x="12434" y="2562"/>
                  <a:pt x="11646" y="2888"/>
                  <a:pt x="11009" y="3434"/>
                </a:cubicBezTo>
                <a:cubicBezTo>
                  <a:pt x="10121" y="4193"/>
                  <a:pt x="10010" y="5168"/>
                  <a:pt x="9999" y="5833"/>
                </a:cubicBezTo>
                <a:cubicBezTo>
                  <a:pt x="9999" y="5847"/>
                  <a:pt x="9999" y="7029"/>
                  <a:pt x="9999" y="8235"/>
                </a:cubicBezTo>
                <a:lnTo>
                  <a:pt x="8821" y="8235"/>
                </a:lnTo>
                <a:cubicBezTo>
                  <a:pt x="8497" y="8235"/>
                  <a:pt x="8236" y="8497"/>
                  <a:pt x="8236" y="8819"/>
                </a:cubicBezTo>
                <a:lnTo>
                  <a:pt x="8236" y="11161"/>
                </a:lnTo>
                <a:cubicBezTo>
                  <a:pt x="8236" y="11485"/>
                  <a:pt x="8497" y="11747"/>
                  <a:pt x="8821" y="11747"/>
                </a:cubicBezTo>
                <a:lnTo>
                  <a:pt x="9991" y="11747"/>
                </a:lnTo>
                <a:lnTo>
                  <a:pt x="9991" y="18811"/>
                </a:lnTo>
                <a:lnTo>
                  <a:pt x="2927" y="18811"/>
                </a:lnTo>
                <a:cubicBezTo>
                  <a:pt x="1959" y="18811"/>
                  <a:pt x="1172" y="18023"/>
                  <a:pt x="1172" y="17054"/>
                </a:cubicBezTo>
                <a:lnTo>
                  <a:pt x="1172" y="2927"/>
                </a:lnTo>
                <a:cubicBezTo>
                  <a:pt x="1172" y="1959"/>
                  <a:pt x="1959" y="1170"/>
                  <a:pt x="2927" y="1170"/>
                </a:cubicBezTo>
                <a:close/>
                <a:moveTo>
                  <a:pt x="2927" y="1"/>
                </a:moveTo>
                <a:cubicBezTo>
                  <a:pt x="1314" y="1"/>
                  <a:pt x="1" y="1313"/>
                  <a:pt x="1" y="2927"/>
                </a:cubicBezTo>
                <a:lnTo>
                  <a:pt x="1" y="17056"/>
                </a:lnTo>
                <a:cubicBezTo>
                  <a:pt x="1" y="18669"/>
                  <a:pt x="1314" y="19982"/>
                  <a:pt x="2927" y="19982"/>
                </a:cubicBezTo>
                <a:lnTo>
                  <a:pt x="17054" y="19982"/>
                </a:lnTo>
                <a:cubicBezTo>
                  <a:pt x="18669" y="19982"/>
                  <a:pt x="19982" y="18669"/>
                  <a:pt x="19982" y="17056"/>
                </a:cubicBezTo>
                <a:lnTo>
                  <a:pt x="19982" y="2927"/>
                </a:lnTo>
                <a:cubicBezTo>
                  <a:pt x="19982" y="2145"/>
                  <a:pt x="19669" y="1409"/>
                  <a:pt x="19101" y="853"/>
                </a:cubicBezTo>
                <a:cubicBezTo>
                  <a:pt x="18538" y="303"/>
                  <a:pt x="17797" y="1"/>
                  <a:pt x="17015" y="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070C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Google Shape;656;p62"/>
          <p:cNvGrpSpPr/>
          <p:nvPr/>
        </p:nvGrpSpPr>
        <p:grpSpPr>
          <a:xfrm>
            <a:off x="1417153" y="2926915"/>
            <a:ext cx="407391" cy="407391"/>
            <a:chOff x="1323129" y="2571761"/>
            <a:chExt cx="417024" cy="417024"/>
          </a:xfrm>
          <a:solidFill>
            <a:schemeClr val="bg1"/>
          </a:solidFill>
        </p:grpSpPr>
        <p:sp>
          <p:nvSpPr>
            <p:cNvPr id="11" name="Google Shape;657;p62"/>
            <p:cNvSpPr/>
            <p:nvPr/>
          </p:nvSpPr>
          <p:spPr>
            <a:xfrm>
              <a:off x="1385007" y="2719183"/>
              <a:ext cx="73337" cy="219907"/>
            </a:xfrm>
            <a:custGeom>
              <a:avLst/>
              <a:gdLst/>
              <a:ahLst/>
              <a:cxnLst/>
              <a:rect l="l" t="t" r="r" b="b"/>
              <a:pathLst>
                <a:path w="3514" h="10537" extrusionOk="0">
                  <a:moveTo>
                    <a:pt x="2342" y="1171"/>
                  </a:moveTo>
                  <a:lnTo>
                    <a:pt x="2342" y="9367"/>
                  </a:lnTo>
                  <a:lnTo>
                    <a:pt x="1171" y="9367"/>
                  </a:lnTo>
                  <a:lnTo>
                    <a:pt x="1171" y="1171"/>
                  </a:lnTo>
                  <a:close/>
                  <a:moveTo>
                    <a:pt x="586" y="0"/>
                  </a:moveTo>
                  <a:cubicBezTo>
                    <a:pt x="264" y="0"/>
                    <a:pt x="0" y="262"/>
                    <a:pt x="0" y="586"/>
                  </a:cubicBezTo>
                  <a:lnTo>
                    <a:pt x="0" y="9951"/>
                  </a:lnTo>
                  <a:cubicBezTo>
                    <a:pt x="0" y="10275"/>
                    <a:pt x="264" y="10537"/>
                    <a:pt x="586" y="10537"/>
                  </a:cubicBezTo>
                  <a:lnTo>
                    <a:pt x="2928" y="10537"/>
                  </a:lnTo>
                  <a:cubicBezTo>
                    <a:pt x="3252" y="10537"/>
                    <a:pt x="3514" y="10275"/>
                    <a:pt x="3514" y="9951"/>
                  </a:cubicBezTo>
                  <a:lnTo>
                    <a:pt x="3514" y="586"/>
                  </a:lnTo>
                  <a:cubicBezTo>
                    <a:pt x="3514" y="262"/>
                    <a:pt x="3252" y="0"/>
                    <a:pt x="2928" y="0"/>
                  </a:cubicBezTo>
                  <a:close/>
                </a:path>
              </a:pathLst>
            </a:custGeom>
            <a:grpFill/>
            <a:ln>
              <a:solidFill>
                <a:srgbClr val="0070C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658;p62"/>
            <p:cNvSpPr/>
            <p:nvPr/>
          </p:nvSpPr>
          <p:spPr>
            <a:xfrm>
              <a:off x="1385007" y="2621430"/>
              <a:ext cx="73337" cy="73337"/>
            </a:xfrm>
            <a:custGeom>
              <a:avLst/>
              <a:gdLst/>
              <a:ahLst/>
              <a:cxnLst/>
              <a:rect l="l" t="t" r="r" b="b"/>
              <a:pathLst>
                <a:path w="3514" h="3514" extrusionOk="0">
                  <a:moveTo>
                    <a:pt x="1757" y="1171"/>
                  </a:moveTo>
                  <a:cubicBezTo>
                    <a:pt x="2081" y="1171"/>
                    <a:pt x="2342" y="1435"/>
                    <a:pt x="2342" y="1757"/>
                  </a:cubicBezTo>
                  <a:cubicBezTo>
                    <a:pt x="2342" y="2080"/>
                    <a:pt x="2081" y="2342"/>
                    <a:pt x="1757" y="2342"/>
                  </a:cubicBezTo>
                  <a:cubicBezTo>
                    <a:pt x="1435" y="2342"/>
                    <a:pt x="1171" y="2080"/>
                    <a:pt x="1171" y="1757"/>
                  </a:cubicBezTo>
                  <a:cubicBezTo>
                    <a:pt x="1171" y="1435"/>
                    <a:pt x="1435" y="1171"/>
                    <a:pt x="1757" y="1171"/>
                  </a:cubicBezTo>
                  <a:close/>
                  <a:moveTo>
                    <a:pt x="1757" y="0"/>
                  </a:moveTo>
                  <a:cubicBezTo>
                    <a:pt x="789" y="0"/>
                    <a:pt x="0" y="789"/>
                    <a:pt x="0" y="1757"/>
                  </a:cubicBezTo>
                  <a:cubicBezTo>
                    <a:pt x="0" y="2726"/>
                    <a:pt x="789" y="3513"/>
                    <a:pt x="1757" y="3513"/>
                  </a:cubicBezTo>
                  <a:cubicBezTo>
                    <a:pt x="2726" y="3513"/>
                    <a:pt x="3514" y="2726"/>
                    <a:pt x="3514" y="1757"/>
                  </a:cubicBezTo>
                  <a:cubicBezTo>
                    <a:pt x="3514" y="789"/>
                    <a:pt x="2726" y="0"/>
                    <a:pt x="1757" y="0"/>
                  </a:cubicBezTo>
                  <a:close/>
                </a:path>
              </a:pathLst>
            </a:custGeom>
            <a:grpFill/>
            <a:ln>
              <a:solidFill>
                <a:srgbClr val="0070C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659;p62"/>
            <p:cNvSpPr/>
            <p:nvPr/>
          </p:nvSpPr>
          <p:spPr>
            <a:xfrm>
              <a:off x="1482759" y="2718786"/>
              <a:ext cx="195510" cy="220304"/>
            </a:xfrm>
            <a:custGeom>
              <a:avLst/>
              <a:gdLst/>
              <a:ahLst/>
              <a:cxnLst/>
              <a:rect l="l" t="t" r="r" b="b"/>
              <a:pathLst>
                <a:path w="9368" h="10556" extrusionOk="0">
                  <a:moveTo>
                    <a:pt x="5559" y="1173"/>
                  </a:moveTo>
                  <a:cubicBezTo>
                    <a:pt x="5720" y="1173"/>
                    <a:pt x="5883" y="1186"/>
                    <a:pt x="6044" y="1212"/>
                  </a:cubicBezTo>
                  <a:cubicBezTo>
                    <a:pt x="7422" y="1435"/>
                    <a:pt x="8196" y="2535"/>
                    <a:pt x="8196" y="3669"/>
                  </a:cubicBezTo>
                  <a:lnTo>
                    <a:pt x="8196" y="9386"/>
                  </a:lnTo>
                  <a:lnTo>
                    <a:pt x="7025" y="9386"/>
                  </a:lnTo>
                  <a:lnTo>
                    <a:pt x="7025" y="4702"/>
                  </a:lnTo>
                  <a:cubicBezTo>
                    <a:pt x="7025" y="3411"/>
                    <a:pt x="5975" y="2360"/>
                    <a:pt x="4683" y="2360"/>
                  </a:cubicBezTo>
                  <a:cubicBezTo>
                    <a:pt x="3392" y="2360"/>
                    <a:pt x="2341" y="3411"/>
                    <a:pt x="2341" y="4702"/>
                  </a:cubicBezTo>
                  <a:lnTo>
                    <a:pt x="2341" y="9386"/>
                  </a:lnTo>
                  <a:lnTo>
                    <a:pt x="1170" y="9386"/>
                  </a:lnTo>
                  <a:lnTo>
                    <a:pt x="1170" y="1190"/>
                  </a:lnTo>
                  <a:lnTo>
                    <a:pt x="2341" y="1190"/>
                  </a:lnTo>
                  <a:lnTo>
                    <a:pt x="2341" y="1776"/>
                  </a:lnTo>
                  <a:cubicBezTo>
                    <a:pt x="2341" y="2011"/>
                    <a:pt x="2484" y="2225"/>
                    <a:pt x="2704" y="2316"/>
                  </a:cubicBezTo>
                  <a:cubicBezTo>
                    <a:pt x="2776" y="2346"/>
                    <a:pt x="2852" y="2361"/>
                    <a:pt x="2928" y="2361"/>
                  </a:cubicBezTo>
                  <a:cubicBezTo>
                    <a:pt x="3080" y="2361"/>
                    <a:pt x="3229" y="2301"/>
                    <a:pt x="3341" y="2190"/>
                  </a:cubicBezTo>
                  <a:lnTo>
                    <a:pt x="3615" y="1916"/>
                  </a:lnTo>
                  <a:cubicBezTo>
                    <a:pt x="4086" y="1443"/>
                    <a:pt x="4813" y="1173"/>
                    <a:pt x="5559" y="1173"/>
                  </a:cubicBezTo>
                  <a:close/>
                  <a:moveTo>
                    <a:pt x="5553" y="0"/>
                  </a:moveTo>
                  <a:cubicBezTo>
                    <a:pt x="4823" y="0"/>
                    <a:pt x="4110" y="189"/>
                    <a:pt x="3509" y="536"/>
                  </a:cubicBezTo>
                  <a:cubicBezTo>
                    <a:pt x="3475" y="246"/>
                    <a:pt x="3227" y="19"/>
                    <a:pt x="2927" y="19"/>
                  </a:cubicBezTo>
                  <a:lnTo>
                    <a:pt x="586" y="19"/>
                  </a:lnTo>
                  <a:cubicBezTo>
                    <a:pt x="262" y="19"/>
                    <a:pt x="1" y="281"/>
                    <a:pt x="1" y="605"/>
                  </a:cubicBezTo>
                  <a:lnTo>
                    <a:pt x="1" y="9970"/>
                  </a:lnTo>
                  <a:cubicBezTo>
                    <a:pt x="1" y="10294"/>
                    <a:pt x="262" y="10556"/>
                    <a:pt x="586" y="10556"/>
                  </a:cubicBezTo>
                  <a:lnTo>
                    <a:pt x="2927" y="10556"/>
                  </a:lnTo>
                  <a:cubicBezTo>
                    <a:pt x="3250" y="10556"/>
                    <a:pt x="3512" y="10294"/>
                    <a:pt x="3512" y="9970"/>
                  </a:cubicBezTo>
                  <a:lnTo>
                    <a:pt x="3512" y="4702"/>
                  </a:lnTo>
                  <a:cubicBezTo>
                    <a:pt x="3512" y="4056"/>
                    <a:pt x="4038" y="3531"/>
                    <a:pt x="4683" y="3531"/>
                  </a:cubicBezTo>
                  <a:cubicBezTo>
                    <a:pt x="5329" y="3531"/>
                    <a:pt x="5854" y="4056"/>
                    <a:pt x="5854" y="4702"/>
                  </a:cubicBezTo>
                  <a:lnTo>
                    <a:pt x="5854" y="9970"/>
                  </a:lnTo>
                  <a:cubicBezTo>
                    <a:pt x="5854" y="10294"/>
                    <a:pt x="6116" y="10556"/>
                    <a:pt x="6440" y="10556"/>
                  </a:cubicBezTo>
                  <a:lnTo>
                    <a:pt x="8782" y="10556"/>
                  </a:lnTo>
                  <a:cubicBezTo>
                    <a:pt x="9104" y="10556"/>
                    <a:pt x="9368" y="10294"/>
                    <a:pt x="9368" y="9970"/>
                  </a:cubicBezTo>
                  <a:lnTo>
                    <a:pt x="9368" y="3669"/>
                  </a:lnTo>
                  <a:cubicBezTo>
                    <a:pt x="9368" y="1921"/>
                    <a:pt x="8131" y="364"/>
                    <a:pt x="6231" y="55"/>
                  </a:cubicBezTo>
                  <a:cubicBezTo>
                    <a:pt x="6005" y="18"/>
                    <a:pt x="5779" y="0"/>
                    <a:pt x="5553" y="0"/>
                  </a:cubicBezTo>
                  <a:close/>
                </a:path>
              </a:pathLst>
            </a:custGeom>
            <a:grpFill/>
            <a:ln>
              <a:solidFill>
                <a:srgbClr val="0070C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660;p62"/>
            <p:cNvSpPr/>
            <p:nvPr/>
          </p:nvSpPr>
          <p:spPr>
            <a:xfrm>
              <a:off x="1323129" y="2571761"/>
              <a:ext cx="417024" cy="417024"/>
            </a:xfrm>
            <a:custGeom>
              <a:avLst/>
              <a:gdLst/>
              <a:ahLst/>
              <a:cxnLst/>
              <a:rect l="l" t="t" r="r" b="b"/>
              <a:pathLst>
                <a:path w="19982" h="19982" extrusionOk="0">
                  <a:moveTo>
                    <a:pt x="17015" y="1170"/>
                  </a:moveTo>
                  <a:cubicBezTo>
                    <a:pt x="17989" y="1170"/>
                    <a:pt x="18810" y="1993"/>
                    <a:pt x="18810" y="2966"/>
                  </a:cubicBezTo>
                  <a:lnTo>
                    <a:pt x="18810" y="17015"/>
                  </a:lnTo>
                  <a:cubicBezTo>
                    <a:pt x="18810" y="17990"/>
                    <a:pt x="17989" y="18811"/>
                    <a:pt x="17015" y="18811"/>
                  </a:cubicBezTo>
                  <a:lnTo>
                    <a:pt x="2965" y="18811"/>
                  </a:lnTo>
                  <a:cubicBezTo>
                    <a:pt x="1992" y="18811"/>
                    <a:pt x="1170" y="17990"/>
                    <a:pt x="1170" y="17015"/>
                  </a:cubicBezTo>
                  <a:lnTo>
                    <a:pt x="1170" y="2966"/>
                  </a:lnTo>
                  <a:cubicBezTo>
                    <a:pt x="1170" y="1993"/>
                    <a:pt x="1992" y="1170"/>
                    <a:pt x="2965" y="1170"/>
                  </a:cubicBezTo>
                  <a:close/>
                  <a:moveTo>
                    <a:pt x="2965" y="1"/>
                  </a:moveTo>
                  <a:cubicBezTo>
                    <a:pt x="1347" y="1"/>
                    <a:pt x="0" y="1349"/>
                    <a:pt x="0" y="2966"/>
                  </a:cubicBezTo>
                  <a:lnTo>
                    <a:pt x="0" y="17015"/>
                  </a:lnTo>
                  <a:cubicBezTo>
                    <a:pt x="0" y="18635"/>
                    <a:pt x="1348" y="19982"/>
                    <a:pt x="2965" y="19982"/>
                  </a:cubicBezTo>
                  <a:lnTo>
                    <a:pt x="17017" y="19982"/>
                  </a:lnTo>
                  <a:cubicBezTo>
                    <a:pt x="18635" y="19982"/>
                    <a:pt x="19981" y="18634"/>
                    <a:pt x="19981" y="17015"/>
                  </a:cubicBezTo>
                  <a:lnTo>
                    <a:pt x="19981" y="2966"/>
                  </a:lnTo>
                  <a:cubicBezTo>
                    <a:pt x="19981" y="1347"/>
                    <a:pt x="18633" y="1"/>
                    <a:pt x="17017" y="1"/>
                  </a:cubicBezTo>
                  <a:close/>
                </a:path>
              </a:pathLst>
            </a:custGeom>
            <a:grpFill/>
            <a:ln>
              <a:solidFill>
                <a:srgbClr val="0070C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926993" y="0"/>
            <a:ext cx="1217007" cy="257216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09986" y="2572161"/>
            <a:ext cx="1217007" cy="257133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Google Shape;11052;p80">
            <a:hlinkClick r:id="rId4"/>
          </p:cNvPr>
          <p:cNvSpPr/>
          <p:nvPr/>
        </p:nvSpPr>
        <p:spPr>
          <a:xfrm>
            <a:off x="2010963" y="2926198"/>
            <a:ext cx="454652" cy="407391"/>
          </a:xfrm>
          <a:custGeom>
            <a:avLst/>
            <a:gdLst/>
            <a:ahLst/>
            <a:cxnLst/>
            <a:rect l="l" t="t" r="r" b="b"/>
            <a:pathLst>
              <a:path w="20081" h="16377" extrusionOk="0">
                <a:moveTo>
                  <a:pt x="13632" y="1165"/>
                </a:moveTo>
                <a:cubicBezTo>
                  <a:pt x="14903" y="1165"/>
                  <a:pt x="15458" y="1658"/>
                  <a:pt x="15826" y="1984"/>
                </a:cubicBezTo>
                <a:cubicBezTo>
                  <a:pt x="16040" y="2173"/>
                  <a:pt x="16244" y="2353"/>
                  <a:pt x="16548" y="2353"/>
                </a:cubicBezTo>
                <a:cubicBezTo>
                  <a:pt x="16762" y="2353"/>
                  <a:pt x="17038" y="2293"/>
                  <a:pt x="17344" y="2196"/>
                </a:cubicBezTo>
                <a:lnTo>
                  <a:pt x="17344" y="2196"/>
                </a:lnTo>
                <a:cubicBezTo>
                  <a:pt x="17236" y="2288"/>
                  <a:pt x="17119" y="2376"/>
                  <a:pt x="16995" y="2461"/>
                </a:cubicBezTo>
                <a:cubicBezTo>
                  <a:pt x="16780" y="2612"/>
                  <a:pt x="16689" y="2889"/>
                  <a:pt x="16778" y="3137"/>
                </a:cubicBezTo>
                <a:cubicBezTo>
                  <a:pt x="16861" y="3373"/>
                  <a:pt x="17082" y="3528"/>
                  <a:pt x="17329" y="3528"/>
                </a:cubicBezTo>
                <a:cubicBezTo>
                  <a:pt x="17343" y="3528"/>
                  <a:pt x="17358" y="3527"/>
                  <a:pt x="17372" y="3526"/>
                </a:cubicBezTo>
                <a:cubicBezTo>
                  <a:pt x="17475" y="3519"/>
                  <a:pt x="17576" y="3508"/>
                  <a:pt x="17680" y="3494"/>
                </a:cubicBezTo>
                <a:lnTo>
                  <a:pt x="17680" y="3494"/>
                </a:lnTo>
                <a:cubicBezTo>
                  <a:pt x="17275" y="3802"/>
                  <a:pt x="16921" y="3990"/>
                  <a:pt x="16937" y="4786"/>
                </a:cubicBezTo>
                <a:cubicBezTo>
                  <a:pt x="16937" y="4826"/>
                  <a:pt x="16939" y="4881"/>
                  <a:pt x="16939" y="4971"/>
                </a:cubicBezTo>
                <a:cubicBezTo>
                  <a:pt x="16939" y="6510"/>
                  <a:pt x="16350" y="9097"/>
                  <a:pt x="14694" y="11320"/>
                </a:cubicBezTo>
                <a:cubicBezTo>
                  <a:pt x="13372" y="13093"/>
                  <a:pt x="10896" y="15207"/>
                  <a:pt x="6611" y="15207"/>
                </a:cubicBezTo>
                <a:cubicBezTo>
                  <a:pt x="5368" y="15207"/>
                  <a:pt x="4159" y="14996"/>
                  <a:pt x="3001" y="14582"/>
                </a:cubicBezTo>
                <a:cubicBezTo>
                  <a:pt x="4359" y="14345"/>
                  <a:pt x="5612" y="13799"/>
                  <a:pt x="6698" y="12960"/>
                </a:cubicBezTo>
                <a:cubicBezTo>
                  <a:pt x="6893" y="12812"/>
                  <a:pt x="6972" y="12557"/>
                  <a:pt x="6900" y="12323"/>
                </a:cubicBezTo>
                <a:cubicBezTo>
                  <a:pt x="6827" y="12090"/>
                  <a:pt x="6617" y="11925"/>
                  <a:pt x="6372" y="11913"/>
                </a:cubicBezTo>
                <a:cubicBezTo>
                  <a:pt x="5203" y="11849"/>
                  <a:pt x="4280" y="11209"/>
                  <a:pt x="3767" y="10448"/>
                </a:cubicBezTo>
                <a:cubicBezTo>
                  <a:pt x="3968" y="10434"/>
                  <a:pt x="4207" y="10404"/>
                  <a:pt x="4564" y="10340"/>
                </a:cubicBezTo>
                <a:cubicBezTo>
                  <a:pt x="4832" y="10294"/>
                  <a:pt x="5030" y="10071"/>
                  <a:pt x="5047" y="9801"/>
                </a:cubicBezTo>
                <a:cubicBezTo>
                  <a:pt x="5065" y="9532"/>
                  <a:pt x="4895" y="9286"/>
                  <a:pt x="4637" y="9205"/>
                </a:cubicBezTo>
                <a:cubicBezTo>
                  <a:pt x="3296" y="8787"/>
                  <a:pt x="2498" y="8025"/>
                  <a:pt x="2180" y="6838"/>
                </a:cubicBezTo>
                <a:lnTo>
                  <a:pt x="2180" y="6838"/>
                </a:lnTo>
                <a:cubicBezTo>
                  <a:pt x="2390" y="6891"/>
                  <a:pt x="2642" y="6933"/>
                  <a:pt x="3057" y="6986"/>
                </a:cubicBezTo>
                <a:cubicBezTo>
                  <a:pt x="3081" y="6989"/>
                  <a:pt x="3105" y="6991"/>
                  <a:pt x="3129" y="6991"/>
                </a:cubicBezTo>
                <a:cubicBezTo>
                  <a:pt x="3359" y="6991"/>
                  <a:pt x="3571" y="6854"/>
                  <a:pt x="3666" y="6640"/>
                </a:cubicBezTo>
                <a:cubicBezTo>
                  <a:pt x="3770" y="6403"/>
                  <a:pt x="3707" y="6125"/>
                  <a:pt x="3508" y="5957"/>
                </a:cubicBezTo>
                <a:cubicBezTo>
                  <a:pt x="2014" y="4697"/>
                  <a:pt x="1936" y="3409"/>
                  <a:pt x="2210" y="2373"/>
                </a:cubicBezTo>
                <a:lnTo>
                  <a:pt x="2210" y="2373"/>
                </a:lnTo>
                <a:cubicBezTo>
                  <a:pt x="4267" y="4464"/>
                  <a:pt x="6801" y="5670"/>
                  <a:pt x="9880" y="5882"/>
                </a:cubicBezTo>
                <a:cubicBezTo>
                  <a:pt x="9894" y="5883"/>
                  <a:pt x="9908" y="5884"/>
                  <a:pt x="9921" y="5884"/>
                </a:cubicBezTo>
                <a:cubicBezTo>
                  <a:pt x="10265" y="5884"/>
                  <a:pt x="10539" y="5586"/>
                  <a:pt x="10503" y="5239"/>
                </a:cubicBezTo>
                <a:cubicBezTo>
                  <a:pt x="10372" y="3940"/>
                  <a:pt x="10634" y="2919"/>
                  <a:pt x="11281" y="2203"/>
                </a:cubicBezTo>
                <a:cubicBezTo>
                  <a:pt x="11975" y="1437"/>
                  <a:pt x="12981" y="1165"/>
                  <a:pt x="13632" y="1165"/>
                </a:cubicBezTo>
                <a:close/>
                <a:moveTo>
                  <a:pt x="13631" y="1"/>
                </a:moveTo>
                <a:cubicBezTo>
                  <a:pt x="12698" y="1"/>
                  <a:pt x="11363" y="368"/>
                  <a:pt x="10413" y="1418"/>
                </a:cubicBezTo>
                <a:cubicBezTo>
                  <a:pt x="9665" y="2245"/>
                  <a:pt x="9291" y="3332"/>
                  <a:pt x="9300" y="4649"/>
                </a:cubicBezTo>
                <a:cubicBezTo>
                  <a:pt x="6556" y="4315"/>
                  <a:pt x="4306" y="3079"/>
                  <a:pt x="2438" y="887"/>
                </a:cubicBezTo>
                <a:cubicBezTo>
                  <a:pt x="2327" y="756"/>
                  <a:pt x="2163" y="681"/>
                  <a:pt x="1993" y="681"/>
                </a:cubicBezTo>
                <a:cubicBezTo>
                  <a:pt x="1966" y="681"/>
                  <a:pt x="1938" y="683"/>
                  <a:pt x="1911" y="687"/>
                </a:cubicBezTo>
                <a:cubicBezTo>
                  <a:pt x="1713" y="715"/>
                  <a:pt x="1541" y="843"/>
                  <a:pt x="1460" y="1025"/>
                </a:cubicBezTo>
                <a:cubicBezTo>
                  <a:pt x="1207" y="1582"/>
                  <a:pt x="876" y="2444"/>
                  <a:pt x="922" y="3466"/>
                </a:cubicBezTo>
                <a:cubicBezTo>
                  <a:pt x="952" y="4138"/>
                  <a:pt x="1138" y="4773"/>
                  <a:pt x="1479" y="5368"/>
                </a:cubicBezTo>
                <a:cubicBezTo>
                  <a:pt x="1469" y="5367"/>
                  <a:pt x="1459" y="5367"/>
                  <a:pt x="1449" y="5367"/>
                </a:cubicBezTo>
                <a:cubicBezTo>
                  <a:pt x="1114" y="5367"/>
                  <a:pt x="843" y="5650"/>
                  <a:pt x="865" y="5990"/>
                </a:cubicBezTo>
                <a:cubicBezTo>
                  <a:pt x="963" y="7455"/>
                  <a:pt x="1501" y="8589"/>
                  <a:pt x="2470" y="9380"/>
                </a:cubicBezTo>
                <a:cubicBezTo>
                  <a:pt x="2284" y="9528"/>
                  <a:pt x="2208" y="9773"/>
                  <a:pt x="2274" y="9999"/>
                </a:cubicBezTo>
                <a:cubicBezTo>
                  <a:pt x="2578" y="11057"/>
                  <a:pt x="3469" y="12207"/>
                  <a:pt x="4833" y="12757"/>
                </a:cubicBezTo>
                <a:cubicBezTo>
                  <a:pt x="3802" y="13279"/>
                  <a:pt x="2644" y="13546"/>
                  <a:pt x="1412" y="13546"/>
                </a:cubicBezTo>
                <a:cubicBezTo>
                  <a:pt x="1173" y="13546"/>
                  <a:pt x="932" y="13536"/>
                  <a:pt x="689" y="13516"/>
                </a:cubicBezTo>
                <a:cubicBezTo>
                  <a:pt x="673" y="13515"/>
                  <a:pt x="658" y="13514"/>
                  <a:pt x="642" y="13514"/>
                </a:cubicBezTo>
                <a:cubicBezTo>
                  <a:pt x="390" y="13514"/>
                  <a:pt x="164" y="13676"/>
                  <a:pt x="84" y="13919"/>
                </a:cubicBezTo>
                <a:cubicBezTo>
                  <a:pt x="0" y="14177"/>
                  <a:pt x="105" y="14460"/>
                  <a:pt x="338" y="14600"/>
                </a:cubicBezTo>
                <a:cubicBezTo>
                  <a:pt x="2284" y="15778"/>
                  <a:pt x="4395" y="16376"/>
                  <a:pt x="6611" y="16376"/>
                </a:cubicBezTo>
                <a:cubicBezTo>
                  <a:pt x="11382" y="16376"/>
                  <a:pt x="14151" y="14008"/>
                  <a:pt x="15631" y="12019"/>
                </a:cubicBezTo>
                <a:cubicBezTo>
                  <a:pt x="17461" y="9567"/>
                  <a:pt x="18108" y="6689"/>
                  <a:pt x="18108" y="4971"/>
                </a:cubicBezTo>
                <a:cubicBezTo>
                  <a:pt x="18108" y="4747"/>
                  <a:pt x="18103" y="4701"/>
                  <a:pt x="18110" y="4637"/>
                </a:cubicBezTo>
                <a:cubicBezTo>
                  <a:pt x="18336" y="4435"/>
                  <a:pt x="18964" y="4133"/>
                  <a:pt x="19935" y="2718"/>
                </a:cubicBezTo>
                <a:cubicBezTo>
                  <a:pt x="20080" y="2505"/>
                  <a:pt x="20070" y="2221"/>
                  <a:pt x="19909" y="2019"/>
                </a:cubicBezTo>
                <a:cubicBezTo>
                  <a:pt x="19795" y="1879"/>
                  <a:pt x="19625" y="1801"/>
                  <a:pt x="19451" y="1801"/>
                </a:cubicBezTo>
                <a:cubicBezTo>
                  <a:pt x="19377" y="1801"/>
                  <a:pt x="19303" y="1815"/>
                  <a:pt x="19231" y="1844"/>
                </a:cubicBezTo>
                <a:cubicBezTo>
                  <a:pt x="19194" y="1860"/>
                  <a:pt x="19155" y="1874"/>
                  <a:pt x="19118" y="1890"/>
                </a:cubicBezTo>
                <a:cubicBezTo>
                  <a:pt x="19269" y="1630"/>
                  <a:pt x="19392" y="1356"/>
                  <a:pt x="19490" y="1062"/>
                </a:cubicBezTo>
                <a:cubicBezTo>
                  <a:pt x="19564" y="841"/>
                  <a:pt x="19498" y="598"/>
                  <a:pt x="19327" y="443"/>
                </a:cubicBezTo>
                <a:cubicBezTo>
                  <a:pt x="19217" y="344"/>
                  <a:pt x="19076" y="292"/>
                  <a:pt x="18934" y="292"/>
                </a:cubicBezTo>
                <a:cubicBezTo>
                  <a:pt x="18853" y="292"/>
                  <a:pt x="18771" y="309"/>
                  <a:pt x="18694" y="344"/>
                </a:cubicBezTo>
                <a:cubicBezTo>
                  <a:pt x="18690" y="345"/>
                  <a:pt x="18676" y="351"/>
                  <a:pt x="18651" y="363"/>
                </a:cubicBezTo>
                <a:cubicBezTo>
                  <a:pt x="17724" y="830"/>
                  <a:pt x="16999" y="1103"/>
                  <a:pt x="16670" y="1166"/>
                </a:cubicBezTo>
                <a:cubicBezTo>
                  <a:pt x="16647" y="1147"/>
                  <a:pt x="16624" y="1126"/>
                  <a:pt x="16603" y="1106"/>
                </a:cubicBezTo>
                <a:cubicBezTo>
                  <a:pt x="16194" y="745"/>
                  <a:pt x="15347" y="1"/>
                  <a:pt x="13631" y="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070C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230" y="2863201"/>
            <a:ext cx="533383" cy="5333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813" y="255639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2" y="127475"/>
            <a:ext cx="849223" cy="73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1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 of Contents</a:t>
            </a:r>
            <a:endParaRPr/>
          </a:p>
        </p:txBody>
      </p:sp>
      <p:sp>
        <p:nvSpPr>
          <p:cNvPr id="198" name="Google Shape;198;p32"/>
          <p:cNvSpPr txBox="1">
            <a:spLocks noGrp="1"/>
          </p:cNvSpPr>
          <p:nvPr>
            <p:ph type="ctrTitle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Failing to Plan</a:t>
            </a:r>
            <a:endParaRPr dirty="0"/>
          </a:p>
        </p:txBody>
      </p:sp>
      <p:sp>
        <p:nvSpPr>
          <p:cNvPr id="199" name="Google Shape;199;p32"/>
          <p:cNvSpPr txBox="1">
            <a:spLocks noGrp="1"/>
          </p:cNvSpPr>
          <p:nvPr>
            <p:ph type="title" idx="3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</a:rPr>
              <a:t>05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01" name="Google Shape;201;p32"/>
          <p:cNvSpPr txBox="1">
            <a:spLocks noGrp="1"/>
          </p:cNvSpPr>
          <p:nvPr>
            <p:ph type="ctrTitle" idx="4"/>
          </p:nvPr>
        </p:nvSpPr>
        <p:spPr>
          <a:xfrm>
            <a:off x="6275800" y="1446813"/>
            <a:ext cx="2150400" cy="3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Wrong Entity Choice</a:t>
            </a:r>
            <a:endParaRPr dirty="0"/>
          </a:p>
        </p:txBody>
      </p:sp>
      <p:sp>
        <p:nvSpPr>
          <p:cNvPr id="202" name="Google Shape;202;p32"/>
          <p:cNvSpPr txBox="1">
            <a:spLocks noGrp="1"/>
          </p:cNvSpPr>
          <p:nvPr>
            <p:ph type="title" idx="5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</a:rPr>
              <a:t>06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04" name="Google Shape;204;p32"/>
          <p:cNvSpPr txBox="1">
            <a:spLocks noGrp="1"/>
          </p:cNvSpPr>
          <p:nvPr>
            <p:ph type="ctrTitle" idx="7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Maximizing Qualified Business Income</a:t>
            </a:r>
            <a:endParaRPr dirty="0"/>
          </a:p>
        </p:txBody>
      </p:sp>
      <p:sp>
        <p:nvSpPr>
          <p:cNvPr id="205" name="Google Shape;205;p32"/>
          <p:cNvSpPr txBox="1">
            <a:spLocks noGrp="1"/>
          </p:cNvSpPr>
          <p:nvPr>
            <p:ph type="title" idx="8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</a:rPr>
              <a:t>07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07" name="Google Shape;207;p32"/>
          <p:cNvSpPr txBox="1">
            <a:spLocks noGrp="1"/>
          </p:cNvSpPr>
          <p:nvPr>
            <p:ph type="ctrTitle" idx="13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Home Office Deduction</a:t>
            </a:r>
            <a:endParaRPr dirty="0"/>
          </a:p>
        </p:txBody>
      </p:sp>
      <p:sp>
        <p:nvSpPr>
          <p:cNvPr id="208" name="Google Shape;208;p32"/>
          <p:cNvSpPr txBox="1">
            <a:spLocks noGrp="1"/>
          </p:cNvSpPr>
          <p:nvPr>
            <p:ph type="title" idx="14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</a:rPr>
              <a:t>08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8827" y="4849090"/>
            <a:ext cx="4565173" cy="2840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 of Contents</a:t>
            </a:r>
            <a:endParaRPr/>
          </a:p>
        </p:txBody>
      </p:sp>
      <p:sp>
        <p:nvSpPr>
          <p:cNvPr id="198" name="Google Shape;198;p32"/>
          <p:cNvSpPr txBox="1">
            <a:spLocks noGrp="1"/>
          </p:cNvSpPr>
          <p:nvPr>
            <p:ph type="ctrTitle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Retirement Planning</a:t>
            </a:r>
            <a:endParaRPr dirty="0"/>
          </a:p>
        </p:txBody>
      </p:sp>
      <p:sp>
        <p:nvSpPr>
          <p:cNvPr id="199" name="Google Shape;199;p32"/>
          <p:cNvSpPr txBox="1">
            <a:spLocks noGrp="1"/>
          </p:cNvSpPr>
          <p:nvPr>
            <p:ph type="title" idx="3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</a:rPr>
              <a:t>09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01" name="Google Shape;201;p32"/>
          <p:cNvSpPr txBox="1">
            <a:spLocks noGrp="1"/>
          </p:cNvSpPr>
          <p:nvPr>
            <p:ph type="ctrTitle" idx="4"/>
          </p:nvPr>
        </p:nvSpPr>
        <p:spPr>
          <a:xfrm>
            <a:off x="6275800" y="1446813"/>
            <a:ext cx="2150400" cy="3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Hiring Your Kids</a:t>
            </a:r>
            <a:endParaRPr dirty="0"/>
          </a:p>
        </p:txBody>
      </p:sp>
      <p:sp>
        <p:nvSpPr>
          <p:cNvPr id="202" name="Google Shape;202;p32"/>
          <p:cNvSpPr txBox="1">
            <a:spLocks noGrp="1"/>
          </p:cNvSpPr>
          <p:nvPr>
            <p:ph type="title" idx="5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</a:rPr>
              <a:t>10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04" name="Google Shape;204;p32"/>
          <p:cNvSpPr txBox="1">
            <a:spLocks noGrp="1"/>
          </p:cNvSpPr>
          <p:nvPr>
            <p:ph type="ctrTitle" idx="7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Cost Segregation Study</a:t>
            </a:r>
            <a:endParaRPr dirty="0"/>
          </a:p>
        </p:txBody>
      </p:sp>
      <p:sp>
        <p:nvSpPr>
          <p:cNvPr id="205" name="Google Shape;205;p32"/>
          <p:cNvSpPr txBox="1">
            <a:spLocks noGrp="1"/>
          </p:cNvSpPr>
          <p:nvPr>
            <p:ph type="title" idx="8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</a:rPr>
              <a:t>11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8827" y="4849090"/>
            <a:ext cx="4565173" cy="2840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7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3"/>
          <p:cNvSpPr txBox="1">
            <a:spLocks noGrp="1"/>
          </p:cNvSpPr>
          <p:nvPr>
            <p:ph type="title"/>
          </p:nvPr>
        </p:nvSpPr>
        <p:spPr>
          <a:xfrm>
            <a:off x="1156525" y="1555137"/>
            <a:ext cx="42321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Our </a:t>
            </a:r>
            <a:r>
              <a:rPr lang="en" dirty="0" smtClean="0"/>
              <a:t>Company Philosophy</a:t>
            </a:r>
            <a:endParaRPr dirty="0"/>
          </a:p>
        </p:txBody>
      </p:sp>
      <p:sp>
        <p:nvSpPr>
          <p:cNvPr id="215" name="Google Shape;215;p33"/>
          <p:cNvSpPr txBox="1">
            <a:spLocks noGrp="1"/>
          </p:cNvSpPr>
          <p:nvPr>
            <p:ph type="body" idx="1"/>
          </p:nvPr>
        </p:nvSpPr>
        <p:spPr>
          <a:xfrm>
            <a:off x="1156525" y="2310837"/>
            <a:ext cx="4232100" cy="20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>
                <a:solidFill>
                  <a:srgbClr val="0070C0"/>
                </a:solidFill>
              </a:rPr>
              <a:t>To find ways to legally reduce tax liabilities and keep more of what our clients earn in their own pockets.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16" name="Google Shape;216;p33"/>
          <p:cNvSpPr/>
          <p:nvPr/>
        </p:nvSpPr>
        <p:spPr>
          <a:xfrm>
            <a:off x="6735125" y="0"/>
            <a:ext cx="1216200" cy="262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33"/>
          <p:cNvSpPr/>
          <p:nvPr/>
        </p:nvSpPr>
        <p:spPr>
          <a:xfrm>
            <a:off x="7951325" y="2578677"/>
            <a:ext cx="1216200" cy="257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2" y="127475"/>
            <a:ext cx="849223" cy="731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Round 2 PPP</a:t>
            </a:r>
            <a:endParaRPr dirty="0"/>
          </a:p>
        </p:txBody>
      </p:sp>
      <p:sp>
        <p:nvSpPr>
          <p:cNvPr id="224" name="Google Shape;224;p34"/>
          <p:cNvSpPr txBox="1">
            <a:spLocks noGrp="1"/>
          </p:cNvSpPr>
          <p:nvPr>
            <p:ph type="title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70C0"/>
                </a:solidFill>
              </a:rPr>
              <a:t>01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79803" y="1"/>
            <a:ext cx="1185616" cy="254923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2" y="127475"/>
            <a:ext cx="849223" cy="731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PPP Loan Roadmap</a:t>
            </a:r>
            <a:br>
              <a:rPr lang="en" dirty="0" smtClean="0"/>
            </a:br>
            <a:r>
              <a:rPr lang="en" dirty="0" smtClean="0"/>
              <a:t>All 3 Parts Must Be Met!</a:t>
            </a:r>
            <a:endParaRPr dirty="0"/>
          </a:p>
        </p:txBody>
      </p:sp>
      <p:sp>
        <p:nvSpPr>
          <p:cNvPr id="291" name="Google Shape;291;p39"/>
          <p:cNvSpPr txBox="1">
            <a:spLocks noGrp="1"/>
          </p:cNvSpPr>
          <p:nvPr>
            <p:ph type="subTitle" idx="4294967295"/>
          </p:nvPr>
        </p:nvSpPr>
        <p:spPr>
          <a:xfrm>
            <a:off x="1129661" y="2088393"/>
            <a:ext cx="1541463" cy="4079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 smtClean="0">
                <a:solidFill>
                  <a:schemeClr val="accent1"/>
                </a:solidFill>
              </a:rPr>
              <a:t> </a:t>
            </a:r>
            <a:r>
              <a:rPr lang="en" b="1" dirty="0">
                <a:solidFill>
                  <a:schemeClr val="accent1"/>
                </a:solidFill>
              </a:rPr>
              <a:t>1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292" name="Google Shape;292;p39"/>
          <p:cNvSpPr txBox="1">
            <a:spLocks noGrp="1"/>
          </p:cNvSpPr>
          <p:nvPr>
            <p:ph type="subTitle" idx="4294967295"/>
          </p:nvPr>
        </p:nvSpPr>
        <p:spPr>
          <a:xfrm>
            <a:off x="3679779" y="1825825"/>
            <a:ext cx="1539875" cy="409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 smtClean="0">
                <a:solidFill>
                  <a:schemeClr val="accent1"/>
                </a:solidFill>
              </a:rPr>
              <a:t> </a:t>
            </a:r>
            <a:r>
              <a:rPr lang="en" b="1" dirty="0">
                <a:solidFill>
                  <a:schemeClr val="accent1"/>
                </a:solidFill>
              </a:rPr>
              <a:t>2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293" name="Google Shape;293;p39"/>
          <p:cNvSpPr txBox="1">
            <a:spLocks noGrp="1"/>
          </p:cNvSpPr>
          <p:nvPr>
            <p:ph type="subTitle" idx="4294967295"/>
          </p:nvPr>
        </p:nvSpPr>
        <p:spPr>
          <a:xfrm>
            <a:off x="6314065" y="1527401"/>
            <a:ext cx="1541462" cy="409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 smtClean="0">
                <a:solidFill>
                  <a:schemeClr val="accent1"/>
                </a:solidFill>
              </a:rPr>
              <a:t> </a:t>
            </a:r>
            <a:r>
              <a:rPr lang="en" b="1" dirty="0">
                <a:solidFill>
                  <a:schemeClr val="accent1"/>
                </a:solidFill>
              </a:rPr>
              <a:t>3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294" name="Google Shape;294;p39"/>
          <p:cNvSpPr txBox="1">
            <a:spLocks noGrp="1"/>
          </p:cNvSpPr>
          <p:nvPr>
            <p:ph type="subTitle" idx="4294967295"/>
          </p:nvPr>
        </p:nvSpPr>
        <p:spPr>
          <a:xfrm>
            <a:off x="3288675" y="2484837"/>
            <a:ext cx="2570163" cy="14335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</a:pPr>
            <a:r>
              <a:rPr lang="en" sz="1400" dirty="0" smtClean="0">
                <a:solidFill>
                  <a:srgbClr val="0070C0"/>
                </a:solidFill>
              </a:rPr>
              <a:t>Applicant must have been in operation on February 15, 2020.</a:t>
            </a:r>
            <a:endParaRPr sz="1400" dirty="0">
              <a:solidFill>
                <a:srgbClr val="0070C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</a:pPr>
            <a:r>
              <a:rPr lang="en-US" sz="1400" dirty="0" smtClean="0">
                <a:solidFill>
                  <a:srgbClr val="0070C0"/>
                </a:solidFill>
              </a:rPr>
              <a:t>There are limited exceptions to this rule</a:t>
            </a:r>
            <a:r>
              <a:rPr lang="en-US" sz="1400" dirty="0">
                <a:solidFill>
                  <a:srgbClr val="0070C0"/>
                </a:solidFill>
              </a:rPr>
              <a:t>.</a:t>
            </a:r>
            <a:endParaRPr sz="1400" dirty="0">
              <a:solidFill>
                <a:srgbClr val="0070C0"/>
              </a:solidFill>
            </a:endParaRPr>
          </a:p>
        </p:txBody>
      </p:sp>
      <p:sp>
        <p:nvSpPr>
          <p:cNvPr id="295" name="Google Shape;295;p39"/>
          <p:cNvSpPr txBox="1">
            <a:spLocks noGrp="1"/>
          </p:cNvSpPr>
          <p:nvPr>
            <p:ph type="subTitle" idx="4294967295"/>
          </p:nvPr>
        </p:nvSpPr>
        <p:spPr>
          <a:xfrm>
            <a:off x="615312" y="2797312"/>
            <a:ext cx="2570163" cy="14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</a:pPr>
            <a:r>
              <a:rPr lang="en" sz="1400" dirty="0" smtClean="0">
                <a:solidFill>
                  <a:srgbClr val="0070C0"/>
                </a:solidFill>
              </a:rPr>
              <a:t>Current economic uncertainty makes this loan request necessary!</a:t>
            </a:r>
            <a:endParaRPr sz="1400" dirty="0">
              <a:solidFill>
                <a:srgbClr val="0070C0"/>
              </a:solidFill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</a:pPr>
            <a:endParaRPr sz="1400" dirty="0">
              <a:solidFill>
                <a:srgbClr val="6D6E71"/>
              </a:solidFill>
            </a:endParaRPr>
          </a:p>
        </p:txBody>
      </p:sp>
      <p:sp>
        <p:nvSpPr>
          <p:cNvPr id="296" name="Google Shape;296;p39"/>
          <p:cNvSpPr txBox="1">
            <a:spLocks noGrp="1"/>
          </p:cNvSpPr>
          <p:nvPr>
            <p:ph type="subTitle" idx="4294967295"/>
          </p:nvPr>
        </p:nvSpPr>
        <p:spPr>
          <a:xfrm>
            <a:off x="5850544" y="2181862"/>
            <a:ext cx="2683856" cy="2050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</a:pPr>
            <a:r>
              <a:rPr lang="en-US" sz="1400" dirty="0" smtClean="0">
                <a:solidFill>
                  <a:srgbClr val="0070C0"/>
                </a:solidFill>
              </a:rPr>
              <a:t>Applicant experienced a 25% drop in gross receipts between comparable quarters in 2019 and 2020.</a:t>
            </a:r>
            <a:endParaRPr sz="1400" dirty="0">
              <a:solidFill>
                <a:srgbClr val="0070C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</a:pPr>
            <a:r>
              <a:rPr lang="en" sz="1400" dirty="0" smtClean="0">
                <a:solidFill>
                  <a:srgbClr val="0070C0"/>
                </a:solidFill>
              </a:rPr>
              <a:t>You must show you used all the funds from PPP Round 1.</a:t>
            </a:r>
            <a:endParaRPr sz="1400" dirty="0">
              <a:solidFill>
                <a:srgbClr val="0070C0"/>
              </a:solidFill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</a:pPr>
            <a:endParaRPr sz="1400" dirty="0">
              <a:solidFill>
                <a:srgbClr val="6D6E71"/>
              </a:solidFill>
            </a:endParaRPr>
          </a:p>
        </p:txBody>
      </p:sp>
      <p:sp>
        <p:nvSpPr>
          <p:cNvPr id="286" name="Google Shape;286;p39"/>
          <p:cNvSpPr/>
          <p:nvPr/>
        </p:nvSpPr>
        <p:spPr>
          <a:xfrm>
            <a:off x="713225" y="2590875"/>
            <a:ext cx="2569500" cy="103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39"/>
          <p:cNvSpPr/>
          <p:nvPr/>
        </p:nvSpPr>
        <p:spPr>
          <a:xfrm>
            <a:off x="3282625" y="2279425"/>
            <a:ext cx="2569500" cy="103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39"/>
          <p:cNvSpPr/>
          <p:nvPr/>
        </p:nvSpPr>
        <p:spPr>
          <a:xfrm>
            <a:off x="5852025" y="1976450"/>
            <a:ext cx="2569500" cy="103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39"/>
          <p:cNvSpPr/>
          <p:nvPr/>
        </p:nvSpPr>
        <p:spPr>
          <a:xfrm rot="5400000">
            <a:off x="3029775" y="2435150"/>
            <a:ext cx="414600" cy="103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9"/>
          <p:cNvSpPr/>
          <p:nvPr/>
        </p:nvSpPr>
        <p:spPr>
          <a:xfrm rot="5400000">
            <a:off x="5600575" y="2127200"/>
            <a:ext cx="404700" cy="103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39"/>
          <p:cNvSpPr/>
          <p:nvPr/>
        </p:nvSpPr>
        <p:spPr>
          <a:xfrm flipH="1">
            <a:off x="50" y="4834275"/>
            <a:ext cx="4572000" cy="30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9"/>
          <p:cNvSpPr/>
          <p:nvPr/>
        </p:nvSpPr>
        <p:spPr>
          <a:xfrm flipH="1">
            <a:off x="4572000" y="4834275"/>
            <a:ext cx="4572000" cy="309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Rectangle 15"/>
          <p:cNvSpPr/>
          <p:nvPr/>
        </p:nvSpPr>
        <p:spPr>
          <a:xfrm>
            <a:off x="4578827" y="4849090"/>
            <a:ext cx="4565173" cy="2840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2" y="127475"/>
            <a:ext cx="849223" cy="731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Round 2 PPP Uses</a:t>
            </a:r>
            <a:endParaRPr dirty="0"/>
          </a:p>
        </p:txBody>
      </p:sp>
      <p:sp>
        <p:nvSpPr>
          <p:cNvPr id="230" name="Google Shape;230;p35"/>
          <p:cNvSpPr txBox="1">
            <a:spLocks noGrp="1"/>
          </p:cNvSpPr>
          <p:nvPr>
            <p:ph type="subTitle" idx="1"/>
          </p:nvPr>
        </p:nvSpPr>
        <p:spPr>
          <a:xfrm>
            <a:off x="3984975" y="2133600"/>
            <a:ext cx="4064800" cy="22394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60% of the proceeds need to be spent on salaries and the balance on Rent, IT, Internet, </a:t>
            </a:r>
            <a:r>
              <a:rPr lang="en-US" sz="2800" b="1" dirty="0" err="1" smtClean="0">
                <a:solidFill>
                  <a:schemeClr val="accent1"/>
                </a:solidFill>
              </a:rPr>
              <a:t>etc</a:t>
            </a:r>
            <a:r>
              <a:rPr lang="en-US" sz="2800" b="1" dirty="0" smtClean="0">
                <a:solidFill>
                  <a:schemeClr val="accent1"/>
                </a:solidFill>
              </a:rPr>
              <a:t>…</a:t>
            </a:r>
            <a:endParaRPr sz="2800" b="1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26128" y="1260764"/>
            <a:ext cx="1274618" cy="130232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2" y="127475"/>
            <a:ext cx="849223" cy="731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53"/>
          <p:cNvSpPr txBox="1">
            <a:spLocks noGrp="1"/>
          </p:cNvSpPr>
          <p:nvPr>
            <p:ph type="title"/>
          </p:nvPr>
        </p:nvSpPr>
        <p:spPr>
          <a:xfrm>
            <a:off x="713374" y="2424396"/>
            <a:ext cx="5233515" cy="14108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>Employee Retention Tax Credit</a:t>
            </a:r>
            <a:endParaRPr sz="3600" dirty="0"/>
          </a:p>
        </p:txBody>
      </p:sp>
      <p:sp>
        <p:nvSpPr>
          <p:cNvPr id="498" name="Google Shape;498;p53"/>
          <p:cNvSpPr txBox="1">
            <a:spLocks noGrp="1"/>
          </p:cNvSpPr>
          <p:nvPr>
            <p:ph type="subTitle" idx="1"/>
          </p:nvPr>
        </p:nvSpPr>
        <p:spPr>
          <a:xfrm>
            <a:off x="713225" y="3690037"/>
            <a:ext cx="4462500" cy="6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smtClean="0">
                <a:solidFill>
                  <a:srgbClr val="0070C0"/>
                </a:solidFill>
              </a:rPr>
              <a:t>Looking at 2020 and 2021 vs 2019 quarterly numbers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499" name="Google Shape;499;p53"/>
          <p:cNvSpPr txBox="1">
            <a:spLocks noGrp="1"/>
          </p:cNvSpPr>
          <p:nvPr>
            <p:ph type="title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70C0"/>
                </a:solidFill>
              </a:rPr>
              <a:t>02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83927" y="2570018"/>
            <a:ext cx="1212273" cy="257348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2" y="127475"/>
            <a:ext cx="849223" cy="731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nagement Consulting Toolkit by Slidesgo">
  <a:themeElements>
    <a:clrScheme name="Simple Light">
      <a:dk1>
        <a:srgbClr val="000000"/>
      </a:dk1>
      <a:lt1>
        <a:srgbClr val="FFFFFF"/>
      </a:lt1>
      <a:dk2>
        <a:srgbClr val="4A8CFF"/>
      </a:dk2>
      <a:lt2>
        <a:srgbClr val="EFEFEF"/>
      </a:lt2>
      <a:accent1>
        <a:srgbClr val="003BA3"/>
      </a:accent1>
      <a:accent2>
        <a:srgbClr val="000000"/>
      </a:accent2>
      <a:accent3>
        <a:srgbClr val="4A8CFF"/>
      </a:accent3>
      <a:accent4>
        <a:srgbClr val="EFEFEF"/>
      </a:accent4>
      <a:accent5>
        <a:srgbClr val="003BA3"/>
      </a:accent5>
      <a:accent6>
        <a:srgbClr val="000000"/>
      </a:accent6>
      <a:hlink>
        <a:srgbClr val="003BA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402</Words>
  <Application>Microsoft Office PowerPoint</Application>
  <PresentationFormat>On-screen Show (16:9)</PresentationFormat>
  <Paragraphs>104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Fira Sans Extra Condensed Medium</vt:lpstr>
      <vt:lpstr>Montserrat</vt:lpstr>
      <vt:lpstr>Arial</vt:lpstr>
      <vt:lpstr>Management Consulting Toolkit by Slidesgo</vt:lpstr>
      <vt:lpstr>Craig Cody &amp; Company, Inc.</vt:lpstr>
      <vt:lpstr>Table of Contents</vt:lpstr>
      <vt:lpstr>Table of Contents</vt:lpstr>
      <vt:lpstr>Table of Contents</vt:lpstr>
      <vt:lpstr>Our Company Philosophy</vt:lpstr>
      <vt:lpstr>Round 2 PPP</vt:lpstr>
      <vt:lpstr>PPP Loan Roadmap All 3 Parts Must Be Met!</vt:lpstr>
      <vt:lpstr>Round 2 PPP Uses</vt:lpstr>
      <vt:lpstr>Employee Retention Tax Credit</vt:lpstr>
      <vt:lpstr>50%</vt:lpstr>
      <vt:lpstr>Round 1 PPP Forgiveness</vt:lpstr>
      <vt:lpstr>Round 1 PPP Forgiveness</vt:lpstr>
      <vt:lpstr>Section 139</vt:lpstr>
      <vt:lpstr>Failing to Plan</vt:lpstr>
      <vt:lpstr>Wrong Entity Choice</vt:lpstr>
      <vt:lpstr>Maximizing Qualified Business Income</vt:lpstr>
      <vt:lpstr>Home Office Deduction</vt:lpstr>
      <vt:lpstr>Accountable Expense Reimbursement Plan</vt:lpstr>
      <vt:lpstr>Home Athletic Facility</vt:lpstr>
      <vt:lpstr>Retirement Planning</vt:lpstr>
      <vt:lpstr>Hiring Your Kids</vt:lpstr>
      <vt:lpstr>Cost Segregation Study</vt:lpstr>
      <vt:lpstr>The Progressive Agency Podcast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Craig Cody and Company, Inc.</dc:title>
  <dc:creator>Julia Celata De Ulloa</dc:creator>
  <cp:lastModifiedBy>Craig Cody</cp:lastModifiedBy>
  <cp:revision>56</cp:revision>
  <cp:lastPrinted>2021-01-29T16:44:04Z</cp:lastPrinted>
  <dcterms:modified xsi:type="dcterms:W3CDTF">2021-01-29T19:02:47Z</dcterms:modified>
</cp:coreProperties>
</file>